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419" r:id="rId11"/>
    <p:sldId id="266" r:id="rId12"/>
    <p:sldId id="267" r:id="rId13"/>
    <p:sldId id="268" r:id="rId14"/>
    <p:sldId id="41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407" r:id="rId35"/>
    <p:sldId id="289" r:id="rId36"/>
    <p:sldId id="408" r:id="rId37"/>
    <p:sldId id="290" r:id="rId38"/>
    <p:sldId id="291" r:id="rId39"/>
    <p:sldId id="415" r:id="rId40"/>
    <p:sldId id="292" r:id="rId41"/>
    <p:sldId id="416" r:id="rId42"/>
    <p:sldId id="293" r:id="rId43"/>
    <p:sldId id="294" r:id="rId44"/>
    <p:sldId id="417" r:id="rId45"/>
    <p:sldId id="295" r:id="rId46"/>
    <p:sldId id="296" r:id="rId47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CC66"/>
    <a:srgbClr val="317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5CF76-9FAE-4696-9085-C334E19D3D06}" type="datetimeFigureOut">
              <a:rPr lang="ko-KR" altLang="en-US" smtClean="0"/>
              <a:t>2024-10-01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99114-AFB7-417F-B48C-C863544D44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57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99114-AFB7-417F-B48C-C863544D44E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40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99114-AFB7-417F-B48C-C863544D44EF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67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99114-AFB7-417F-B48C-C863544D44EF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0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413613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4480559"/>
            <a:ext cx="2346959" cy="4328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92478" y="629869"/>
            <a:ext cx="1805939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0845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4004" y="947356"/>
            <a:ext cx="2829560" cy="28575"/>
          </a:xfrm>
          <a:custGeom>
            <a:avLst/>
            <a:gdLst/>
            <a:ahLst/>
            <a:cxnLst/>
            <a:rect l="l" t="t" r="r" b="b"/>
            <a:pathLst>
              <a:path w="2829560" h="28575">
                <a:moveTo>
                  <a:pt x="0" y="28575"/>
                </a:moveTo>
                <a:lnTo>
                  <a:pt x="2829306" y="28575"/>
                </a:lnTo>
                <a:lnTo>
                  <a:pt x="2829306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22919" y="0"/>
            <a:ext cx="1021080" cy="5145405"/>
          </a:xfrm>
          <a:custGeom>
            <a:avLst/>
            <a:gdLst/>
            <a:ahLst/>
            <a:cxnLst/>
            <a:rect l="l" t="t" r="r" b="b"/>
            <a:pathLst>
              <a:path w="1021079" h="5145405">
                <a:moveTo>
                  <a:pt x="1021079" y="0"/>
                </a:moveTo>
                <a:lnTo>
                  <a:pt x="0" y="0"/>
                </a:lnTo>
                <a:lnTo>
                  <a:pt x="0" y="5145024"/>
                </a:lnTo>
                <a:lnTo>
                  <a:pt x="1021079" y="5145024"/>
                </a:lnTo>
                <a:lnTo>
                  <a:pt x="1021079" y="0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94004" y="947356"/>
            <a:ext cx="2829560" cy="28575"/>
          </a:xfrm>
          <a:custGeom>
            <a:avLst/>
            <a:gdLst/>
            <a:ahLst/>
            <a:cxnLst/>
            <a:rect l="l" t="t" r="r" b="b"/>
            <a:pathLst>
              <a:path w="2829560" h="28575">
                <a:moveTo>
                  <a:pt x="0" y="28575"/>
                </a:moveTo>
                <a:lnTo>
                  <a:pt x="2829306" y="28575"/>
                </a:lnTo>
                <a:lnTo>
                  <a:pt x="2829306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8416" y="4690871"/>
            <a:ext cx="741965" cy="2407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0845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0845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5405"/>
          </a:xfrm>
          <a:custGeom>
            <a:avLst/>
            <a:gdLst/>
            <a:ahLst/>
            <a:cxnLst/>
            <a:rect l="l" t="t" r="r" b="b"/>
            <a:pathLst>
              <a:path w="9144000" h="5145405">
                <a:moveTo>
                  <a:pt x="9144000" y="0"/>
                </a:moveTo>
                <a:lnTo>
                  <a:pt x="0" y="0"/>
                </a:lnTo>
                <a:lnTo>
                  <a:pt x="0" y="5145024"/>
                </a:lnTo>
                <a:lnTo>
                  <a:pt x="9144000" y="5145024"/>
                </a:lnTo>
                <a:lnTo>
                  <a:pt x="9144000" y="0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531364" y="3049523"/>
            <a:ext cx="4086225" cy="0"/>
          </a:xfrm>
          <a:custGeom>
            <a:avLst/>
            <a:gdLst/>
            <a:ahLst/>
            <a:cxnLst/>
            <a:rect l="l" t="t" r="r" b="b"/>
            <a:pathLst>
              <a:path w="4086225">
                <a:moveTo>
                  <a:pt x="0" y="0"/>
                </a:moveTo>
                <a:lnTo>
                  <a:pt x="408622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0845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122919" y="0"/>
            <a:ext cx="1021080" cy="5145405"/>
          </a:xfrm>
          <a:custGeom>
            <a:avLst/>
            <a:gdLst/>
            <a:ahLst/>
            <a:cxnLst/>
            <a:rect l="l" t="t" r="r" b="b"/>
            <a:pathLst>
              <a:path w="1021079" h="5145405">
                <a:moveTo>
                  <a:pt x="1021079" y="0"/>
                </a:moveTo>
                <a:lnTo>
                  <a:pt x="0" y="0"/>
                </a:lnTo>
                <a:lnTo>
                  <a:pt x="0" y="5145024"/>
                </a:lnTo>
                <a:lnTo>
                  <a:pt x="1021079" y="5145024"/>
                </a:lnTo>
                <a:lnTo>
                  <a:pt x="1021079" y="0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0631" y="4690871"/>
            <a:ext cx="1304544" cy="2407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4004" y="947356"/>
            <a:ext cx="2829560" cy="28575"/>
          </a:xfrm>
          <a:custGeom>
            <a:avLst/>
            <a:gdLst/>
            <a:ahLst/>
            <a:cxnLst/>
            <a:rect l="l" t="t" r="r" b="b"/>
            <a:pathLst>
              <a:path w="2829560" h="28575">
                <a:moveTo>
                  <a:pt x="0" y="28575"/>
                </a:moveTo>
                <a:lnTo>
                  <a:pt x="2829306" y="28575"/>
                </a:lnTo>
                <a:lnTo>
                  <a:pt x="2829306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22919" y="0"/>
            <a:ext cx="1021080" cy="5145405"/>
          </a:xfrm>
          <a:custGeom>
            <a:avLst/>
            <a:gdLst/>
            <a:ahLst/>
            <a:cxnLst/>
            <a:rect l="l" t="t" r="r" b="b"/>
            <a:pathLst>
              <a:path w="1021079" h="5145405">
                <a:moveTo>
                  <a:pt x="1021079" y="0"/>
                </a:moveTo>
                <a:lnTo>
                  <a:pt x="0" y="0"/>
                </a:lnTo>
                <a:lnTo>
                  <a:pt x="0" y="5145024"/>
                </a:lnTo>
                <a:lnTo>
                  <a:pt x="1021079" y="5145024"/>
                </a:lnTo>
                <a:lnTo>
                  <a:pt x="1021079" y="0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94004" y="947356"/>
            <a:ext cx="2829560" cy="28575"/>
          </a:xfrm>
          <a:custGeom>
            <a:avLst/>
            <a:gdLst/>
            <a:ahLst/>
            <a:cxnLst/>
            <a:rect l="l" t="t" r="r" b="b"/>
            <a:pathLst>
              <a:path w="2829560" h="28575">
                <a:moveTo>
                  <a:pt x="0" y="28575"/>
                </a:moveTo>
                <a:lnTo>
                  <a:pt x="2829306" y="28575"/>
                </a:lnTo>
                <a:lnTo>
                  <a:pt x="2829306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0887" y="255219"/>
            <a:ext cx="8142224" cy="896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0845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9416" y="1355217"/>
            <a:ext cx="6635750" cy="291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sc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hyperlink" Target="mailto:info@fssc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43000" y="762587"/>
            <a:ext cx="2288922" cy="849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40"/>
              </a:lnSpc>
              <a:spcBef>
                <a:spcPts val="100"/>
              </a:spcBef>
            </a:pPr>
            <a:r>
              <a:rPr sz="3500" dirty="0">
                <a:solidFill>
                  <a:srgbClr val="FFFFFF"/>
                </a:solidFill>
              </a:rPr>
              <a:t>FSSC</a:t>
            </a:r>
            <a:r>
              <a:rPr sz="3500" spc="-70" dirty="0">
                <a:solidFill>
                  <a:srgbClr val="FFFFFF"/>
                </a:solidFill>
              </a:rPr>
              <a:t> </a:t>
            </a:r>
            <a:r>
              <a:rPr sz="3500" spc="-20" dirty="0">
                <a:solidFill>
                  <a:srgbClr val="FFFFFF"/>
                </a:solidFill>
              </a:rPr>
              <a:t>22000</a:t>
            </a:r>
          </a:p>
          <a:p>
            <a:pPr marL="58419">
              <a:lnSpc>
                <a:spcPts val="3240"/>
              </a:lnSpc>
            </a:pPr>
            <a:r>
              <a:rPr sz="3500" dirty="0">
                <a:solidFill>
                  <a:srgbClr val="FFFFFF"/>
                </a:solidFill>
              </a:rPr>
              <a:t>VERSION</a:t>
            </a:r>
            <a:r>
              <a:rPr sz="3500" spc="-55" dirty="0">
                <a:solidFill>
                  <a:srgbClr val="FFFFFF"/>
                </a:solidFill>
              </a:rPr>
              <a:t> </a:t>
            </a:r>
            <a:r>
              <a:rPr sz="3500" spc="-5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7306" y="3566530"/>
            <a:ext cx="113449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5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1500" b="1" dirty="0">
              <a:latin typeface="Arial"/>
              <a:cs typeface="Arial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A8F1DD3-CF2E-2E2D-AE32-AD18E8FA998D}"/>
              </a:ext>
            </a:extLst>
          </p:cNvPr>
          <p:cNvSpPr txBox="1">
            <a:spLocks/>
          </p:cNvSpPr>
          <p:nvPr/>
        </p:nvSpPr>
        <p:spPr>
          <a:xfrm>
            <a:off x="533400" y="2955925"/>
            <a:ext cx="4572000" cy="38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08454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lnSpc>
                <a:spcPts val="3240"/>
              </a:lnSpc>
              <a:spcBef>
                <a:spcPts val="100"/>
              </a:spcBef>
            </a:pPr>
            <a:r>
              <a:rPr lang="en-US" sz="1800" dirty="0">
                <a:solidFill>
                  <a:srgbClr val="FFFFFF"/>
                </a:solidFill>
              </a:rPr>
              <a:t>FOOD</a:t>
            </a:r>
            <a:r>
              <a:rPr lang="ko-KR" altLang="en-US" sz="1800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SAFETY SYSTEM CERTIFICATION</a:t>
            </a:r>
            <a:endParaRPr lang="en-US" sz="1800"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887" y="255219"/>
            <a:ext cx="8142224" cy="575721"/>
          </a:xfrm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FSSC 22000 REVISION </a:t>
            </a:r>
            <a:r>
              <a:rPr lang="en-US" u="sng" spc="-10" dirty="0"/>
              <a:t>HISTORY</a:t>
            </a:r>
            <a:endParaRPr u="sng" spc="-10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AA3759F-F888-15F6-3584-26627368C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919712"/>
              </p:ext>
            </p:extLst>
          </p:nvPr>
        </p:nvGraphicFramePr>
        <p:xfrm>
          <a:off x="500887" y="1122045"/>
          <a:ext cx="7500113" cy="3622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236">
                  <a:extLst>
                    <a:ext uri="{9D8B030D-6E8A-4147-A177-3AD203B41FA5}">
                      <a16:colId xmlns:a16="http://schemas.microsoft.com/office/drawing/2014/main" val="3795561217"/>
                    </a:ext>
                  </a:extLst>
                </a:gridCol>
                <a:gridCol w="6066877">
                  <a:extLst>
                    <a:ext uri="{9D8B030D-6E8A-4147-A177-3AD203B41FA5}">
                      <a16:colId xmlns:a16="http://schemas.microsoft.com/office/drawing/2014/main" val="1932341849"/>
                    </a:ext>
                  </a:extLst>
                </a:gridCol>
              </a:tblGrid>
              <a:tr h="3852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VERSION</a:t>
                      </a:r>
                      <a:endParaRPr lang="ko-KR" altLang="en-US" sz="1500" dirty="0"/>
                    </a:p>
                  </a:txBody>
                  <a:tcPr>
                    <a:solidFill>
                      <a:srgbClr val="317F3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matters of revision</a:t>
                      </a:r>
                      <a:endParaRPr lang="ko-KR" altLang="en-US" b="1" dirty="0"/>
                    </a:p>
                  </a:txBody>
                  <a:tcPr>
                    <a:solidFill>
                      <a:srgbClr val="317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46392"/>
                  </a:ext>
                </a:extLst>
              </a:tr>
              <a:tr h="2615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+mj-lt"/>
                        </a:rPr>
                        <a:t>VERSION 1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latin typeface="+mj-lt"/>
                        </a:rPr>
                        <a:t>2010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>
                          <a:latin typeface="+mj-lt"/>
                        </a:rPr>
                        <a:t>+ food </a:t>
                      </a:r>
                      <a:r>
                        <a:rPr lang="en-US" altLang="ko-KR" sz="1500" b="1" dirty="0">
                          <a:latin typeface="+mj-lt"/>
                        </a:rPr>
                        <a:t>manufacturing</a:t>
                      </a:r>
                      <a:endParaRPr lang="ko-KR" altLang="en-US" sz="1300" b="1" i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01054"/>
                  </a:ext>
                </a:extLst>
              </a:tr>
              <a:tr h="2759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+mj-lt"/>
                        </a:rPr>
                        <a:t>VERSION 2</a:t>
                      </a: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+mj-lt"/>
                        </a:rPr>
                        <a:t>2011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food </a:t>
                      </a:r>
                      <a:r>
                        <a:rPr lang="en-US" altLang="ko-KR" sz="15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packaging</a:t>
                      </a:r>
                      <a:endParaRPr lang="ko-KR" altLang="en-US" sz="1500" b="1" i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554436"/>
                  </a:ext>
                </a:extLst>
              </a:tr>
              <a:tr h="56998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VERSION 3</a:t>
                      </a: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2013</a:t>
                      </a:r>
                      <a:endParaRPr lang="ko-KR" altLang="en-US" sz="1400" b="1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altLang="ko-KR" sz="15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feed, animal faming and quality</a:t>
                      </a:r>
                    </a:p>
                    <a:p>
                      <a:pPr marL="0" marR="0" lvl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i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 220:2008 </a:t>
                      </a:r>
                      <a:r>
                        <a:rPr lang="ko-KR" altLang="en-US" sz="1300" i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폐지되고</a:t>
                      </a:r>
                      <a:r>
                        <a:rPr lang="ko-KR" altLang="en-US" sz="1500" i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i="0" u="sng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ISO/TS 22002-1:2009</a:t>
                      </a:r>
                      <a:r>
                        <a:rPr lang="ko-KR" altLang="en-US" sz="1300" i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로 대체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362005"/>
                  </a:ext>
                </a:extLst>
              </a:tr>
              <a:tr h="53831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VERSION 4</a:t>
                      </a: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2016</a:t>
                      </a:r>
                      <a:endParaRPr lang="ko-KR" altLang="en-US" sz="1400" b="1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altLang="ko-KR" sz="14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transport,</a:t>
                      </a:r>
                      <a:r>
                        <a:rPr lang="ko-KR" altLang="en-US" sz="14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retail,</a:t>
                      </a:r>
                      <a:r>
                        <a:rPr lang="ko-KR" altLang="en-US" sz="14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ko-KR" altLang="en-US" sz="14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catering</a:t>
                      </a:r>
                      <a:endParaRPr lang="en-US" altLang="ko-KR" sz="1300" b="1" dirty="0">
                        <a:latin typeface="+mj-lt"/>
                      </a:endParaRPr>
                    </a:p>
                    <a:p>
                      <a:pPr latinLnBrk="1"/>
                      <a:r>
                        <a:rPr lang="ko-KR" altLang="en-US" sz="1300" b="1" dirty="0">
                          <a:latin typeface="+mj-lt"/>
                        </a:rPr>
                        <a:t>미국식품안전현대화법</a:t>
                      </a:r>
                      <a:r>
                        <a:rPr lang="ko-KR" altLang="en-US" sz="1300" dirty="0">
                          <a:latin typeface="+mj-lt"/>
                        </a:rPr>
                        <a:t> 요구사항 포함</a:t>
                      </a:r>
                      <a:r>
                        <a:rPr lang="en-US" altLang="ko-KR" sz="1300" dirty="0">
                          <a:latin typeface="+mj-lt"/>
                        </a:rPr>
                        <a:t>,</a:t>
                      </a:r>
                      <a:r>
                        <a:rPr lang="ko-KR" altLang="en-US" sz="1300" dirty="0">
                          <a:latin typeface="+mj-lt"/>
                        </a:rPr>
                        <a:t>식품방어</a:t>
                      </a:r>
                      <a:r>
                        <a:rPr lang="en-US" altLang="ko-KR" sz="1300" dirty="0">
                          <a:latin typeface="+mj-lt"/>
                        </a:rPr>
                        <a:t>(</a:t>
                      </a:r>
                      <a:r>
                        <a:rPr lang="en-US" altLang="ko-KR" sz="1300" b="1" dirty="0">
                          <a:latin typeface="+mj-lt"/>
                        </a:rPr>
                        <a:t>TACCP</a:t>
                      </a:r>
                      <a:r>
                        <a:rPr lang="en-US" altLang="ko-KR" sz="1300" dirty="0">
                          <a:latin typeface="+mj-lt"/>
                        </a:rPr>
                        <a:t>), </a:t>
                      </a:r>
                      <a:r>
                        <a:rPr lang="ko-KR" altLang="en-US" sz="1300" dirty="0">
                          <a:latin typeface="+mj-lt"/>
                        </a:rPr>
                        <a:t>식품사기방지</a:t>
                      </a:r>
                      <a:r>
                        <a:rPr lang="en-US" altLang="ko-KR" sz="1300" dirty="0">
                          <a:latin typeface="+mj-lt"/>
                        </a:rPr>
                        <a:t>(</a:t>
                      </a:r>
                      <a:r>
                        <a:rPr lang="en-US" altLang="ko-KR" sz="1300" b="1" dirty="0">
                          <a:latin typeface="+mj-lt"/>
                        </a:rPr>
                        <a:t>VACCP)</a:t>
                      </a:r>
                      <a:endParaRPr lang="ko-KR" altLang="en-US" sz="13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836583"/>
                  </a:ext>
                </a:extLst>
              </a:tr>
              <a:tr h="53831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VERSION 5</a:t>
                      </a: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2019</a:t>
                      </a:r>
                      <a:endParaRPr lang="ko-KR" altLang="en-US" sz="1400" b="1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j-lt"/>
                        </a:rPr>
                        <a:t>ISO 22000:2018 </a:t>
                      </a:r>
                      <a:r>
                        <a:rPr lang="ko-KR" altLang="en-US" sz="1300" dirty="0">
                          <a:latin typeface="+mj-lt"/>
                        </a:rPr>
                        <a:t>표준 개정으로 </a:t>
                      </a:r>
                      <a:r>
                        <a:rPr lang="en-US" altLang="ko-KR" sz="1400" dirty="0">
                          <a:latin typeface="+mj-lt"/>
                        </a:rPr>
                        <a:t>HLS, PDCA , RBT </a:t>
                      </a:r>
                      <a:r>
                        <a:rPr lang="ko-KR" altLang="en-US" sz="1300" dirty="0">
                          <a:latin typeface="+mj-lt"/>
                        </a:rPr>
                        <a:t>적용</a:t>
                      </a:r>
                      <a:endParaRPr lang="en-US" altLang="ko-KR" sz="1300" dirty="0">
                        <a:latin typeface="+mj-lt"/>
                      </a:endParaRPr>
                    </a:p>
                    <a:p>
                      <a:pPr latinLnBrk="1"/>
                      <a:r>
                        <a:rPr lang="en-US" altLang="ko-KR" sz="1400" dirty="0">
                          <a:latin typeface="+mj-lt"/>
                        </a:rPr>
                        <a:t>CCP</a:t>
                      </a:r>
                      <a:r>
                        <a:rPr lang="ko-KR" altLang="en-US" sz="1400" dirty="0">
                          <a:latin typeface="+mj-lt"/>
                        </a:rPr>
                        <a:t>와 </a:t>
                      </a:r>
                      <a:r>
                        <a:rPr lang="en-US" altLang="ko-KR" sz="1400" dirty="0">
                          <a:latin typeface="+mj-lt"/>
                        </a:rPr>
                        <a:t>OPRP </a:t>
                      </a:r>
                      <a:r>
                        <a:rPr lang="ko-KR" altLang="en-US" sz="1300" dirty="0">
                          <a:latin typeface="+mj-lt"/>
                        </a:rPr>
                        <a:t>차이점 명확화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939752"/>
                  </a:ext>
                </a:extLst>
              </a:tr>
              <a:tr h="55415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VERSION 6</a:t>
                      </a: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2023</a:t>
                      </a:r>
                      <a:endParaRPr lang="ko-KR" altLang="en-US" sz="1400" b="1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spc="-2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ISO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22003-</a:t>
                      </a:r>
                      <a:r>
                        <a:rPr lang="en-US" altLang="ko-KR" sz="1400" b="1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1:2022 </a:t>
                      </a:r>
                      <a:r>
                        <a:rPr lang="ko-KR" altLang="en-US" sz="1300" b="1" spc="-1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</a:rPr>
                        <a:t>카테고리 재정렬</a:t>
                      </a:r>
                      <a:endParaRPr lang="en-US" altLang="ko-KR" sz="1300" b="1" spc="-1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/>
                      </a:endParaRPr>
                    </a:p>
                    <a:p>
                      <a:pPr latinLnBrk="1"/>
                      <a:r>
                        <a:rPr lang="en-US" altLang="ko-KR" sz="1300" b="0" spc="-25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</a:rPr>
                        <a:t>UN </a:t>
                      </a: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</a:rPr>
                        <a:t>지속 가능한 개발 목표</a:t>
                      </a:r>
                      <a:r>
                        <a:rPr lang="en-US" altLang="ko-KR" sz="1300" b="0" spc="-4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</a:rPr>
                        <a:t>(</a:t>
                      </a:r>
                      <a:r>
                        <a:rPr lang="en-US" altLang="ko-KR" sz="1300" b="1" spc="-4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</a:rPr>
                        <a:t>SDGs</a:t>
                      </a:r>
                      <a:r>
                        <a:rPr lang="en-US" altLang="ko-KR" sz="1300" b="0" spc="-4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</a:rPr>
                        <a:t>)</a:t>
                      </a:r>
                      <a:r>
                        <a:rPr lang="ko-KR" altLang="en-US" sz="1300" b="0" spc="-4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</a:rPr>
                        <a:t> 달성에 기여</a:t>
                      </a:r>
                      <a:r>
                        <a:rPr lang="en-US" altLang="ko-KR" sz="1300" b="0" spc="-4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</a:rPr>
                        <a:t>, </a:t>
                      </a:r>
                      <a:r>
                        <a:rPr lang="en-US" altLang="ko-KR" sz="1500" b="1" spc="8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food</a:t>
                      </a:r>
                      <a:r>
                        <a:rPr lang="en-US" altLang="ko-KR" sz="1500" b="1" spc="-3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loss </a:t>
                      </a:r>
                      <a:r>
                        <a:rPr lang="en-US" altLang="ko-KR" sz="1500" b="1" spc="6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and</a:t>
                      </a:r>
                      <a:r>
                        <a:rPr lang="en-US" altLang="ko-KR" sz="15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waste</a:t>
                      </a:r>
                      <a:r>
                        <a:rPr lang="en-US" altLang="ko-KR" sz="1500" b="1" spc="-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ko-KR" altLang="en-US" sz="1300" b="1" spc="-2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/>
                        </a:rPr>
                        <a:t>신규 요구사항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137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73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773" y="1883486"/>
            <a:ext cx="51498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OVERVIEW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AND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BENEFITS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V6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4CA13ABC-C935-D29F-0867-6028C7E77DEB}"/>
              </a:ext>
            </a:extLst>
          </p:cNvPr>
          <p:cNvSpPr txBox="1">
            <a:spLocks/>
          </p:cNvSpPr>
          <p:nvPr/>
        </p:nvSpPr>
        <p:spPr>
          <a:xfrm>
            <a:off x="3048000" y="2498725"/>
            <a:ext cx="2971800" cy="428322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08454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700" dirty="0">
                <a:solidFill>
                  <a:schemeClr val="tx1"/>
                </a:solidFill>
              </a:rPr>
              <a:t> FSSC V6 </a:t>
            </a:r>
            <a:r>
              <a:rPr lang="ko-KR" altLang="en-US" sz="2300" dirty="0">
                <a:solidFill>
                  <a:schemeClr val="tx1"/>
                </a:solidFill>
              </a:rPr>
              <a:t>개요 및 이점</a:t>
            </a:r>
            <a:endParaRPr lang="en-US" sz="2300" spc="-25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54249"/>
            <a:ext cx="2971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OVERVIEW</a:t>
            </a:r>
            <a:r>
              <a:rPr lang="en-US" spc="-10" dirty="0"/>
              <a:t>  </a:t>
            </a:r>
            <a:r>
              <a:rPr lang="ko-KR" altLang="en-US" sz="2300" i="1" spc="-10" dirty="0"/>
              <a:t>개요</a:t>
            </a:r>
            <a:endParaRPr sz="2300" i="1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050925"/>
            <a:ext cx="5776351" cy="37375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5" dirty="0">
                <a:solidFill>
                  <a:srgbClr val="208454"/>
                </a:solidFill>
                <a:latin typeface="+mj-lt"/>
                <a:cs typeface="Arial Black"/>
              </a:rPr>
              <a:t>Main</a:t>
            </a:r>
            <a:r>
              <a:rPr sz="2000" b="1" spc="-125" dirty="0">
                <a:solidFill>
                  <a:srgbClr val="208454"/>
                </a:solidFill>
                <a:latin typeface="+mj-lt"/>
                <a:cs typeface="Arial Black"/>
              </a:rPr>
              <a:t> </a:t>
            </a:r>
            <a:r>
              <a:rPr sz="2000" b="1" spc="-80" dirty="0">
                <a:solidFill>
                  <a:srgbClr val="208454"/>
                </a:solidFill>
                <a:latin typeface="+mj-lt"/>
                <a:cs typeface="Arial Black"/>
              </a:rPr>
              <a:t>drivers</a:t>
            </a:r>
            <a:r>
              <a:rPr sz="2000" b="1" spc="-90" dirty="0">
                <a:solidFill>
                  <a:srgbClr val="208454"/>
                </a:solidFill>
                <a:latin typeface="+mj-lt"/>
                <a:cs typeface="Arial Black"/>
              </a:rPr>
              <a:t> </a:t>
            </a:r>
            <a:r>
              <a:rPr sz="2000" b="1" spc="-40" dirty="0">
                <a:solidFill>
                  <a:srgbClr val="208454"/>
                </a:solidFill>
                <a:latin typeface="+mj-lt"/>
                <a:cs typeface="Arial Black"/>
              </a:rPr>
              <a:t>for</a:t>
            </a:r>
            <a:r>
              <a:rPr sz="2000" b="1" spc="-105" dirty="0">
                <a:solidFill>
                  <a:srgbClr val="208454"/>
                </a:solidFill>
                <a:latin typeface="+mj-lt"/>
                <a:cs typeface="Arial Black"/>
              </a:rPr>
              <a:t> </a:t>
            </a:r>
            <a:r>
              <a:rPr sz="2000" b="1" spc="-65" dirty="0">
                <a:solidFill>
                  <a:srgbClr val="208454"/>
                </a:solidFill>
                <a:latin typeface="+mj-lt"/>
                <a:cs typeface="Arial Black"/>
              </a:rPr>
              <a:t>the</a:t>
            </a:r>
            <a:r>
              <a:rPr sz="2000" b="1" spc="-125" dirty="0">
                <a:solidFill>
                  <a:srgbClr val="208454"/>
                </a:solidFill>
                <a:latin typeface="+mj-lt"/>
                <a:cs typeface="Arial Black"/>
              </a:rPr>
              <a:t> </a:t>
            </a:r>
            <a:r>
              <a:rPr sz="2000" b="1" spc="-85" dirty="0">
                <a:solidFill>
                  <a:srgbClr val="208454"/>
                </a:solidFill>
                <a:latin typeface="+mj-lt"/>
                <a:cs typeface="Arial Black"/>
              </a:rPr>
              <a:t>development</a:t>
            </a:r>
            <a:r>
              <a:rPr sz="2000" b="1" spc="-175" dirty="0">
                <a:solidFill>
                  <a:srgbClr val="208454"/>
                </a:solidFill>
                <a:latin typeface="+mj-lt"/>
                <a:cs typeface="Arial Black"/>
              </a:rPr>
              <a:t> </a:t>
            </a:r>
            <a:r>
              <a:rPr sz="2000" b="1" spc="-55" dirty="0">
                <a:solidFill>
                  <a:srgbClr val="208454"/>
                </a:solidFill>
                <a:latin typeface="+mj-lt"/>
                <a:cs typeface="Arial Black"/>
              </a:rPr>
              <a:t>of</a:t>
            </a:r>
            <a:r>
              <a:rPr sz="2000" b="1" spc="-90" dirty="0">
                <a:solidFill>
                  <a:srgbClr val="208454"/>
                </a:solidFill>
                <a:latin typeface="+mj-lt"/>
                <a:cs typeface="Arial Black"/>
              </a:rPr>
              <a:t> </a:t>
            </a:r>
            <a:r>
              <a:rPr sz="2000" b="1" spc="-25" dirty="0">
                <a:solidFill>
                  <a:srgbClr val="208454"/>
                </a:solidFill>
                <a:latin typeface="+mj-lt"/>
                <a:cs typeface="Arial Black"/>
              </a:rPr>
              <a:t>V6</a:t>
            </a:r>
            <a:r>
              <a:rPr lang="en-US" sz="2000" b="1" spc="-25" dirty="0">
                <a:solidFill>
                  <a:srgbClr val="208454"/>
                </a:solidFill>
                <a:latin typeface="+mj-lt"/>
                <a:cs typeface="Arial Black"/>
              </a:rPr>
              <a:t>  </a:t>
            </a:r>
            <a:r>
              <a:rPr lang="ko-KR" altLang="en-US" sz="1500" b="1" i="1" u="sng" spc="-25" dirty="0">
                <a:solidFill>
                  <a:schemeClr val="tx1"/>
                </a:solidFill>
                <a:latin typeface="+mj-ea"/>
                <a:ea typeface="+mj-ea"/>
                <a:cs typeface="Arial Black"/>
              </a:rPr>
              <a:t>개정 배경</a:t>
            </a:r>
            <a:endParaRPr sz="1500" b="1" i="1" u="sng" dirty="0">
              <a:solidFill>
                <a:schemeClr val="tx1"/>
              </a:solidFill>
              <a:latin typeface="+mj-ea"/>
              <a:ea typeface="+mj-ea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1420"/>
              </a:spcBef>
              <a:buClr>
                <a:srgbClr val="208454"/>
              </a:buClr>
              <a:buFont typeface="Wingdings" panose="05000000000000000000" pitchFamily="2" charset="2"/>
              <a:buChar char="Ø"/>
              <a:tabLst>
                <a:tab pos="445134" algn="l"/>
              </a:tabLst>
            </a:pPr>
            <a:r>
              <a:rPr sz="1600" spc="4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700" b="1" spc="-25" dirty="0">
                <a:solidFill>
                  <a:srgbClr val="C00000"/>
                </a:solidFill>
                <a:latin typeface="+mj-lt"/>
                <a:cs typeface="Arial"/>
              </a:rPr>
              <a:t>ISO</a:t>
            </a:r>
            <a:r>
              <a:rPr lang="en-US" sz="1700" b="1" spc="-25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700" b="1" dirty="0">
                <a:solidFill>
                  <a:srgbClr val="C00000"/>
                </a:solidFill>
                <a:latin typeface="+mj-lt"/>
                <a:cs typeface="Arial"/>
              </a:rPr>
              <a:t>22003-</a:t>
            </a:r>
            <a:r>
              <a:rPr sz="1700" b="1" spc="-10" dirty="0">
                <a:solidFill>
                  <a:srgbClr val="C00000"/>
                </a:solidFill>
                <a:latin typeface="+mj-lt"/>
                <a:cs typeface="Arial"/>
              </a:rPr>
              <a:t>1:2022</a:t>
            </a:r>
            <a:r>
              <a:rPr lang="en-US" sz="1700" b="1" spc="-10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lang="ko-KR" altLang="en-US" sz="1400" b="1" spc="-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에 따른 먹이 사슬 범주의 재정렬</a:t>
            </a:r>
            <a:r>
              <a:rPr sz="1400" b="1" spc="-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;</a:t>
            </a:r>
            <a:r>
              <a:rPr lang="en-US" sz="1400" b="1" spc="-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 </a:t>
            </a:r>
            <a:endParaRPr lang="ko-KR" altLang="en-US" sz="1400" b="1" dirty="0">
              <a:solidFill>
                <a:schemeClr val="tx1"/>
              </a:solidFill>
              <a:latin typeface="+mj-ea"/>
              <a:ea typeface="+mj-ea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lang="ko-KR" altLang="en-US" sz="1600" dirty="0">
              <a:latin typeface="+mj-lt"/>
              <a:cs typeface="Arial"/>
            </a:endParaRPr>
          </a:p>
          <a:p>
            <a:pPr marL="445770" marR="137160" indent="-433705">
              <a:lnSpc>
                <a:spcPct val="100000"/>
              </a:lnSpc>
              <a:buClr>
                <a:srgbClr val="208454"/>
              </a:buClr>
              <a:buFont typeface="Wingdings"/>
              <a:buChar char=""/>
              <a:tabLst>
                <a:tab pos="445770" algn="l"/>
              </a:tabLst>
            </a:pPr>
            <a:r>
              <a:rPr sz="1600" b="1" spc="-25" dirty="0">
                <a:solidFill>
                  <a:schemeClr val="tx1"/>
                </a:solidFill>
                <a:latin typeface="+mj-lt"/>
                <a:cs typeface="Arial"/>
              </a:rPr>
              <a:t>UN 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지속 가능한 개발 목표</a:t>
            </a:r>
            <a:r>
              <a:rPr sz="1600" b="1" spc="-40" dirty="0">
                <a:solidFill>
                  <a:srgbClr val="C00000"/>
                </a:solidFill>
                <a:latin typeface="+mj-lt"/>
                <a:cs typeface="Arial"/>
              </a:rPr>
              <a:t>(SDGs)</a:t>
            </a:r>
            <a:r>
              <a:rPr lang="en-US" sz="1600" b="1" spc="-40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lang="ko-KR" altLang="en-US" sz="1400" spc="-4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달성에 기여하는 조직을 지원</a:t>
            </a:r>
            <a:endParaRPr lang="en-US" sz="1400" spc="-40" dirty="0">
              <a:solidFill>
                <a:schemeClr val="tx1"/>
              </a:solidFill>
              <a:latin typeface="+mj-ea"/>
              <a:ea typeface="+mj-ea"/>
              <a:cs typeface="Arial"/>
            </a:endParaRPr>
          </a:p>
          <a:p>
            <a:pPr marL="12065" marR="137160">
              <a:lnSpc>
                <a:spcPct val="100000"/>
              </a:lnSpc>
              <a:buClr>
                <a:srgbClr val="208454"/>
              </a:buClr>
              <a:tabLst>
                <a:tab pos="445770" algn="l"/>
              </a:tabLst>
            </a:pPr>
            <a:r>
              <a:rPr lang="ko-KR" altLang="en-US" sz="1600" b="0" i="0" dirty="0">
                <a:solidFill>
                  <a:srgbClr val="000000"/>
                </a:solidFill>
                <a:effectLst/>
                <a:latin typeface="noto"/>
              </a:rPr>
              <a:t>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       </a:t>
            </a:r>
            <a:r>
              <a:rPr lang="ko-KR" altLang="en-US" sz="1400" dirty="0">
                <a:latin typeface="+mj-ea"/>
                <a:ea typeface="+mj-ea"/>
                <a:cs typeface="Calibri"/>
              </a:rPr>
              <a:t>하기</a:t>
            </a:r>
            <a:r>
              <a:rPr lang="en-US" altLang="ko-KR" sz="1400" dirty="0">
                <a:latin typeface="+mj-ea"/>
                <a:ea typeface="+mj-ea"/>
                <a:cs typeface="Calibri"/>
              </a:rPr>
              <a:t> </a:t>
            </a:r>
            <a:r>
              <a:rPr lang="ko-KR" altLang="en-US" sz="1400" dirty="0">
                <a:latin typeface="+mj-ea"/>
                <a:ea typeface="+mj-ea"/>
                <a:cs typeface="Calibri"/>
              </a:rPr>
              <a:t>위한</a:t>
            </a:r>
            <a:r>
              <a:rPr lang="en-US" altLang="ko-KR" sz="1400" dirty="0">
                <a:latin typeface="+mj-ea"/>
                <a:ea typeface="+mj-ea"/>
                <a:cs typeface="Calibri"/>
              </a:rPr>
              <a:t> </a:t>
            </a:r>
            <a:r>
              <a:rPr lang="ko-KR" altLang="en-US" sz="1400" dirty="0">
                <a:latin typeface="+mj-ea"/>
                <a:ea typeface="+mj-ea"/>
                <a:cs typeface="Calibri"/>
              </a:rPr>
              <a:t>요구사항</a:t>
            </a:r>
            <a:r>
              <a:rPr lang="en-US" altLang="ko-KR" sz="1400" dirty="0">
                <a:latin typeface="+mj-ea"/>
                <a:ea typeface="+mj-ea"/>
                <a:cs typeface="Calibri"/>
              </a:rPr>
              <a:t>  </a:t>
            </a:r>
            <a:r>
              <a:rPr lang="ko-KR" altLang="en-US" sz="1400" dirty="0">
                <a:latin typeface="+mj-ea"/>
                <a:ea typeface="+mj-ea"/>
                <a:cs typeface="Calibri"/>
              </a:rPr>
              <a:t>강화</a:t>
            </a:r>
            <a:endParaRPr sz="1400" dirty="0">
              <a:solidFill>
                <a:srgbClr val="C00000"/>
              </a:solidFill>
              <a:latin typeface="+mj-ea"/>
              <a:ea typeface="+mj-ea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  <a:buClr>
                <a:srgbClr val="208454"/>
              </a:buClr>
              <a:buFont typeface="Wingdings"/>
              <a:buChar char=""/>
            </a:pPr>
            <a:endParaRPr sz="1600" dirty="0">
              <a:latin typeface="+mj-lt"/>
              <a:cs typeface="Arial"/>
            </a:endParaRPr>
          </a:p>
          <a:p>
            <a:pPr marL="445134" indent="-432434">
              <a:lnSpc>
                <a:spcPct val="100000"/>
              </a:lnSpc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r>
              <a:rPr lang="ko-KR" altLang="en-US" sz="1400" b="1" dirty="0">
                <a:solidFill>
                  <a:srgbClr val="C00000"/>
                </a:solidFill>
                <a:latin typeface="+mj-ea"/>
                <a:ea typeface="+mj-ea"/>
                <a:cs typeface="Calibri"/>
              </a:rPr>
              <a:t>설문조사</a:t>
            </a:r>
            <a:r>
              <a:rPr lang="en-US" altLang="ko-KR" sz="1400" b="1" dirty="0">
                <a:solidFill>
                  <a:srgbClr val="C00000"/>
                </a:solidFill>
                <a:latin typeface="+mj-ea"/>
                <a:ea typeface="+mj-ea"/>
                <a:cs typeface="Calibri"/>
              </a:rPr>
              <a:t> </a:t>
            </a:r>
            <a:r>
              <a:rPr lang="ko-KR" altLang="en-US" sz="1400" b="1" dirty="0">
                <a:solidFill>
                  <a:srgbClr val="C00000"/>
                </a:solidFill>
                <a:latin typeface="+mj-ea"/>
                <a:ea typeface="+mj-ea"/>
                <a:cs typeface="Calibri"/>
              </a:rPr>
              <a:t>결과</a:t>
            </a:r>
            <a:r>
              <a:rPr lang="en-US" altLang="ko-KR" sz="1400" b="1" dirty="0">
                <a:solidFill>
                  <a:srgbClr val="C00000"/>
                </a:solidFill>
                <a:latin typeface="+mj-ea"/>
                <a:ea typeface="+mj-ea"/>
                <a:cs typeface="Calibri"/>
              </a:rPr>
              <a:t> </a:t>
            </a:r>
            <a:r>
              <a:rPr lang="ko-KR" altLang="en-US" sz="1400" b="1" dirty="0">
                <a:solidFill>
                  <a:srgbClr val="C00000"/>
                </a:solidFill>
                <a:latin typeface="+mj-ea"/>
                <a:ea typeface="+mj-ea"/>
                <a:cs typeface="Calibri"/>
              </a:rPr>
              <a:t>반영한 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지속적 개선 </a:t>
            </a:r>
            <a:r>
              <a:rPr lang="ko-KR" altLang="en-US" sz="1400" b="1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일환으로 편집 변경 및 수정</a:t>
            </a:r>
            <a:endParaRPr lang="en-US" altLang="ko-KR" sz="1400" b="1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445134" indent="-432434">
              <a:lnSpc>
                <a:spcPct val="100000"/>
              </a:lnSpc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endParaRPr lang="en-US" sz="1400" b="1" dirty="0">
              <a:solidFill>
                <a:srgbClr val="000000"/>
              </a:solidFill>
              <a:latin typeface="+mj-ea"/>
              <a:ea typeface="+mj-ea"/>
              <a:cs typeface="Arial"/>
            </a:endParaRPr>
          </a:p>
          <a:p>
            <a:pPr marL="445134" indent="-432434">
              <a:lnSpc>
                <a:spcPct val="100000"/>
              </a:lnSpc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  <a:cs typeface="Arial"/>
              </a:rPr>
              <a:t>식품안전 및 품질 문화에 대한 요구사항 </a:t>
            </a:r>
            <a:r>
              <a:rPr lang="ko-KR" altLang="en-US" sz="1400" b="1" dirty="0">
                <a:solidFill>
                  <a:srgbClr val="C00000"/>
                </a:solidFill>
                <a:latin typeface="+mj-ea"/>
                <a:ea typeface="+mj-ea"/>
                <a:cs typeface="Arial"/>
              </a:rPr>
              <a:t>통합</a:t>
            </a:r>
            <a:endParaRPr lang="en-US" altLang="ko-KR" sz="1400" b="1" dirty="0">
              <a:solidFill>
                <a:srgbClr val="C00000"/>
              </a:solidFill>
              <a:latin typeface="+mj-ea"/>
              <a:ea typeface="+mj-ea"/>
              <a:cs typeface="Arial"/>
            </a:endParaRPr>
          </a:p>
          <a:p>
            <a:pPr marL="445134" indent="-432434">
              <a:lnSpc>
                <a:spcPct val="100000"/>
              </a:lnSpc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endParaRPr lang="en-US" sz="1400" b="1" dirty="0">
              <a:solidFill>
                <a:srgbClr val="000000"/>
              </a:solidFill>
              <a:latin typeface="+mj-ea"/>
              <a:ea typeface="+mj-ea"/>
              <a:cs typeface="Arial"/>
            </a:endParaRPr>
          </a:p>
          <a:p>
            <a:pPr marL="445134" indent="-432434">
              <a:lnSpc>
                <a:spcPct val="100000"/>
              </a:lnSpc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  <a:cs typeface="Arial"/>
              </a:rPr>
              <a:t>품질관리</a:t>
            </a:r>
            <a:r>
              <a:rPr lang="en-US" altLang="ko-KR" sz="1400" b="1" dirty="0">
                <a:solidFill>
                  <a:srgbClr val="000000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  <a:cs typeface="Arial"/>
              </a:rPr>
              <a:t>식품 손실 및 폐기</a:t>
            </a:r>
            <a:r>
              <a:rPr lang="en-US" altLang="ko-KR" sz="1400" b="1" dirty="0">
                <a:solidFill>
                  <a:srgbClr val="000000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  <a:cs typeface="Arial"/>
              </a:rPr>
              <a:t>장비에 대한 </a:t>
            </a:r>
            <a:r>
              <a:rPr lang="ko-KR" altLang="en-US" sz="1400" b="1" dirty="0">
                <a:solidFill>
                  <a:srgbClr val="C00000"/>
                </a:solidFill>
                <a:latin typeface="+mj-ea"/>
                <a:ea typeface="+mj-ea"/>
                <a:cs typeface="Arial"/>
              </a:rPr>
              <a:t>새로운 요구사항</a:t>
            </a:r>
            <a:endParaRPr lang="en-US" altLang="ko-KR" sz="1400" b="1" dirty="0">
              <a:solidFill>
                <a:srgbClr val="C00000"/>
              </a:solidFill>
              <a:latin typeface="+mj-ea"/>
              <a:ea typeface="+mj-ea"/>
              <a:cs typeface="Arial"/>
            </a:endParaRPr>
          </a:p>
          <a:p>
            <a:pPr marL="445134" indent="-432434">
              <a:lnSpc>
                <a:spcPct val="100000"/>
              </a:lnSpc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endParaRPr lang="en-US" altLang="ko-KR" sz="1400" b="1" dirty="0">
              <a:solidFill>
                <a:srgbClr val="000000"/>
              </a:solidFill>
              <a:latin typeface="+mj-ea"/>
              <a:ea typeface="+mj-ea"/>
              <a:cs typeface="Arial"/>
            </a:endParaRPr>
          </a:p>
          <a:p>
            <a:pPr marL="445134" indent="-432434">
              <a:lnSpc>
                <a:spcPct val="100000"/>
              </a:lnSpc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  <a:cs typeface="Arial"/>
              </a:rPr>
              <a:t>추적성 향상을 위해 인증서에 </a:t>
            </a:r>
            <a:r>
              <a:rPr lang="en-US" altLang="ko-KR" sz="1400" b="1" dirty="0">
                <a:solidFill>
                  <a:srgbClr val="C00000"/>
                </a:solidFill>
                <a:latin typeface="+mj-ea"/>
                <a:ea typeface="+mj-ea"/>
                <a:cs typeface="Arial"/>
              </a:rPr>
              <a:t>QR </a:t>
            </a:r>
            <a:r>
              <a:rPr lang="ko-KR" altLang="en-US" sz="1400" b="1" dirty="0">
                <a:solidFill>
                  <a:srgbClr val="C00000"/>
                </a:solidFill>
                <a:latin typeface="+mj-ea"/>
                <a:ea typeface="+mj-ea"/>
                <a:cs typeface="Arial"/>
              </a:rPr>
              <a:t>코드 </a:t>
            </a: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  <a:cs typeface="Arial"/>
              </a:rPr>
              <a:t>추가</a:t>
            </a:r>
            <a:endParaRPr lang="en-US" altLang="ko-KR" sz="1400" b="1" dirty="0">
              <a:solidFill>
                <a:srgbClr val="000000"/>
              </a:solidFill>
              <a:latin typeface="+mj-ea"/>
              <a:ea typeface="+mj-ea"/>
              <a:cs typeface="Arial"/>
            </a:endParaRPr>
          </a:p>
          <a:p>
            <a:pPr marL="445134" indent="-432434">
              <a:lnSpc>
                <a:spcPct val="100000"/>
              </a:lnSpc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endParaRPr lang="en-US" sz="1400" b="1" dirty="0">
              <a:solidFill>
                <a:srgbClr val="000000"/>
              </a:solidFill>
              <a:latin typeface="+mj-ea"/>
              <a:ea typeface="+mj-ea"/>
              <a:cs typeface="Arial"/>
            </a:endParaRPr>
          </a:p>
          <a:p>
            <a:pPr marL="445134" indent="-432434">
              <a:lnSpc>
                <a:spcPct val="100000"/>
              </a:lnSpc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endParaRPr sz="1400" b="1" dirty="0">
              <a:latin typeface="+mj-ea"/>
              <a:ea typeface="+mj-ea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43600" y="288717"/>
            <a:ext cx="2362199" cy="4213731"/>
            <a:chOff x="5229923" y="633602"/>
            <a:chExt cx="2762250" cy="386905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9511" y="643127"/>
              <a:ext cx="2743199" cy="38496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34685" y="638365"/>
              <a:ext cx="2752725" cy="3859529"/>
            </a:xfrm>
            <a:custGeom>
              <a:avLst/>
              <a:gdLst/>
              <a:ahLst/>
              <a:cxnLst/>
              <a:rect l="l" t="t" r="r" b="b"/>
              <a:pathLst>
                <a:path w="2752725" h="3859529">
                  <a:moveTo>
                    <a:pt x="0" y="3859149"/>
                  </a:moveTo>
                  <a:lnTo>
                    <a:pt x="2752725" y="3859149"/>
                  </a:lnTo>
                  <a:lnTo>
                    <a:pt x="2752725" y="0"/>
                  </a:lnTo>
                  <a:lnTo>
                    <a:pt x="0" y="0"/>
                  </a:lnTo>
                  <a:lnTo>
                    <a:pt x="0" y="3859149"/>
                  </a:lnTo>
                  <a:close/>
                </a:path>
              </a:pathLst>
            </a:custGeom>
            <a:ln w="9525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17C13D4-3B73-6003-C90E-C503AD809075}"/>
              </a:ext>
            </a:extLst>
          </p:cNvPr>
          <p:cNvSpPr txBox="1"/>
          <p:nvPr/>
        </p:nvSpPr>
        <p:spPr>
          <a:xfrm>
            <a:off x="778727" y="1736725"/>
            <a:ext cx="33856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i="1" spc="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카테고리 재정렬</a:t>
            </a:r>
            <a:r>
              <a:rPr lang="en-US" altLang="ko-KR" sz="1200" i="1" spc="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200" i="1" spc="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심사일수 산정기준 변경</a:t>
            </a:r>
            <a:endParaRPr lang="ko-KR" altLang="en-US" sz="1200" i="1" dirty="0">
              <a:latin typeface="+mj-ea"/>
              <a:ea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0E8F03-5D3D-ACDD-6DDC-01FE487C7471}"/>
              </a:ext>
            </a:extLst>
          </p:cNvPr>
          <p:cNvSpPr txBox="1"/>
          <p:nvPr/>
        </p:nvSpPr>
        <p:spPr>
          <a:xfrm>
            <a:off x="457200" y="4683105"/>
            <a:ext cx="601503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300" i="1" spc="-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★ </a:t>
            </a:r>
            <a:r>
              <a:rPr lang="en-US" altLang="ko-KR" sz="1300" b="1" i="1" spc="-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ISO 22003-1:2022 </a:t>
            </a:r>
            <a:r>
              <a:rPr lang="en-US" altLang="ko-KR" sz="1300" i="1" spc="-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FSMS </a:t>
            </a:r>
            <a:r>
              <a:rPr lang="ko-KR" altLang="en-US" sz="1300" i="1" spc="-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심사 및 인증을 제공하는 기관에 대한 요구사항</a:t>
            </a:r>
            <a:endParaRPr lang="ko-KR" altLang="en-US" sz="13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969296"/>
            <a:ext cx="7760208" cy="1981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925"/>
            <a:ext cx="8142224" cy="896797"/>
          </a:xfrm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BENEFITS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898" y="1050925"/>
            <a:ext cx="7058025" cy="18421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70" dirty="0">
                <a:solidFill>
                  <a:srgbClr val="208454"/>
                </a:solidFill>
                <a:latin typeface="+mj-lt"/>
                <a:cs typeface="Arial Black"/>
              </a:rPr>
              <a:t>Additional</a:t>
            </a:r>
            <a:r>
              <a:rPr sz="2000" b="1" spc="-50" dirty="0">
                <a:solidFill>
                  <a:srgbClr val="208454"/>
                </a:solidFill>
                <a:latin typeface="+mj-lt"/>
                <a:cs typeface="Arial Black"/>
              </a:rPr>
              <a:t> </a:t>
            </a:r>
            <a:r>
              <a:rPr sz="2000" b="1" spc="-80" dirty="0">
                <a:solidFill>
                  <a:srgbClr val="208454"/>
                </a:solidFill>
                <a:latin typeface="+mj-lt"/>
                <a:cs typeface="Arial Black"/>
              </a:rPr>
              <a:t>benefits</a:t>
            </a:r>
            <a:r>
              <a:rPr sz="2000" b="1" spc="-100" dirty="0">
                <a:solidFill>
                  <a:srgbClr val="208454"/>
                </a:solidFill>
                <a:latin typeface="+mj-lt"/>
                <a:cs typeface="Arial Black"/>
              </a:rPr>
              <a:t> </a:t>
            </a:r>
            <a:r>
              <a:rPr sz="2000" b="1" spc="-80" dirty="0">
                <a:solidFill>
                  <a:srgbClr val="208454"/>
                </a:solidFill>
                <a:latin typeface="+mj-lt"/>
                <a:cs typeface="Arial Black"/>
              </a:rPr>
              <a:t>resulting</a:t>
            </a:r>
            <a:r>
              <a:rPr sz="2000" b="1" spc="-114" dirty="0">
                <a:solidFill>
                  <a:srgbClr val="208454"/>
                </a:solidFill>
                <a:latin typeface="+mj-lt"/>
                <a:cs typeface="Arial Black"/>
              </a:rPr>
              <a:t> </a:t>
            </a:r>
            <a:r>
              <a:rPr sz="2000" b="1" spc="-40" dirty="0">
                <a:solidFill>
                  <a:srgbClr val="208454"/>
                </a:solidFill>
                <a:latin typeface="+mj-lt"/>
                <a:cs typeface="Arial Black"/>
              </a:rPr>
              <a:t>from</a:t>
            </a:r>
            <a:r>
              <a:rPr sz="2000" b="1" spc="-90" dirty="0">
                <a:solidFill>
                  <a:srgbClr val="208454"/>
                </a:solidFill>
                <a:latin typeface="+mj-lt"/>
                <a:cs typeface="Arial Black"/>
              </a:rPr>
              <a:t> </a:t>
            </a:r>
            <a:r>
              <a:rPr sz="2000" b="1" spc="-25" dirty="0">
                <a:solidFill>
                  <a:srgbClr val="208454"/>
                </a:solidFill>
                <a:latin typeface="+mj-lt"/>
                <a:cs typeface="Arial Black"/>
              </a:rPr>
              <a:t>V6</a:t>
            </a:r>
            <a:endParaRPr sz="2000" b="1" dirty="0">
              <a:latin typeface="+mj-lt"/>
              <a:cs typeface="Arial Black"/>
            </a:endParaRPr>
          </a:p>
          <a:p>
            <a:pPr marL="445770" marR="583565" indent="-433705">
              <a:lnSpc>
                <a:spcPct val="100000"/>
              </a:lnSpc>
              <a:spcBef>
                <a:spcPts val="1395"/>
              </a:spcBef>
              <a:buClr>
                <a:srgbClr val="208454"/>
              </a:buClr>
              <a:buFont typeface="Wingdings"/>
              <a:buChar char=""/>
              <a:tabLst>
                <a:tab pos="445770" algn="l"/>
              </a:tabLst>
            </a:pPr>
            <a:r>
              <a:rPr sz="1600" dirty="0">
                <a:solidFill>
                  <a:srgbClr val="424242"/>
                </a:solidFill>
                <a:latin typeface="+mj-lt"/>
                <a:cs typeface="Arial"/>
              </a:rPr>
              <a:t>The </a:t>
            </a:r>
            <a:r>
              <a:rPr sz="1600" spc="60" dirty="0">
                <a:solidFill>
                  <a:srgbClr val="424242"/>
                </a:solidFill>
                <a:latin typeface="+mj-lt"/>
                <a:cs typeface="Arial"/>
              </a:rPr>
              <a:t>additional</a:t>
            </a:r>
            <a:r>
              <a:rPr sz="1600" spc="-5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600" b="1" spc="80" dirty="0">
                <a:solidFill>
                  <a:srgbClr val="C00000"/>
                </a:solidFill>
                <a:latin typeface="+mj-lt"/>
                <a:cs typeface="Arial"/>
              </a:rPr>
              <a:t>food</a:t>
            </a:r>
            <a:r>
              <a:rPr sz="1600" b="1" spc="-30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+mj-lt"/>
                <a:cs typeface="Arial"/>
              </a:rPr>
              <a:t>loss </a:t>
            </a:r>
            <a:r>
              <a:rPr sz="1600" b="1" spc="60" dirty="0">
                <a:solidFill>
                  <a:srgbClr val="C00000"/>
                </a:solidFill>
                <a:latin typeface="+mj-lt"/>
                <a:cs typeface="Arial"/>
              </a:rPr>
              <a:t>and</a:t>
            </a:r>
            <a:r>
              <a:rPr sz="1600" b="1" spc="-5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+mj-lt"/>
                <a:cs typeface="Arial"/>
              </a:rPr>
              <a:t>waste</a:t>
            </a:r>
            <a:r>
              <a:rPr sz="1600" b="1" spc="-20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spc="60" dirty="0">
                <a:solidFill>
                  <a:srgbClr val="C00000"/>
                </a:solidFill>
                <a:latin typeface="+mj-lt"/>
                <a:cs typeface="Arial"/>
              </a:rPr>
              <a:t>requirements</a:t>
            </a:r>
            <a:r>
              <a:rPr sz="1600" b="1" spc="-25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spc="70" dirty="0">
                <a:solidFill>
                  <a:schemeClr val="tx1"/>
                </a:solidFill>
                <a:latin typeface="+mj-lt"/>
                <a:cs typeface="Arial"/>
              </a:rPr>
              <a:t>support</a:t>
            </a:r>
            <a:r>
              <a:rPr sz="1600" spc="-2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600" dirty="0">
                <a:solidFill>
                  <a:srgbClr val="424242"/>
                </a:solidFill>
                <a:latin typeface="+mj-lt"/>
                <a:cs typeface="Arial"/>
              </a:rPr>
              <a:t>a</a:t>
            </a:r>
            <a:r>
              <a:rPr sz="1600" spc="-6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+mj-lt"/>
                <a:cs typeface="Arial"/>
              </a:rPr>
              <a:t>silo- </a:t>
            </a:r>
            <a:r>
              <a:rPr sz="1600" dirty="0">
                <a:solidFill>
                  <a:srgbClr val="424242"/>
                </a:solidFill>
                <a:latin typeface="+mj-lt"/>
                <a:cs typeface="Arial"/>
              </a:rPr>
              <a:t>breaking</a:t>
            </a:r>
            <a:r>
              <a:rPr sz="1600" spc="5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600" dirty="0">
                <a:solidFill>
                  <a:srgbClr val="424242"/>
                </a:solidFill>
                <a:latin typeface="+mj-lt"/>
                <a:cs typeface="Arial"/>
              </a:rPr>
              <a:t>approach</a:t>
            </a:r>
            <a:r>
              <a:rPr sz="1600" spc="8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600" spc="70" dirty="0">
                <a:solidFill>
                  <a:srgbClr val="424242"/>
                </a:solidFill>
                <a:latin typeface="+mj-lt"/>
                <a:cs typeface="Arial"/>
              </a:rPr>
              <a:t>contributing</a:t>
            </a:r>
            <a:r>
              <a:rPr sz="1600" spc="6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600" spc="50" dirty="0">
                <a:solidFill>
                  <a:srgbClr val="424242"/>
                </a:solidFill>
                <a:latin typeface="+mj-lt"/>
                <a:cs typeface="Arial"/>
              </a:rPr>
              <a:t>towards</a:t>
            </a:r>
            <a:r>
              <a:rPr sz="1600" spc="8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600" spc="70" dirty="0">
                <a:solidFill>
                  <a:srgbClr val="424242"/>
                </a:solidFill>
                <a:latin typeface="+mj-lt"/>
                <a:cs typeface="Arial"/>
              </a:rPr>
              <a:t>the</a:t>
            </a:r>
            <a:r>
              <a:rPr sz="1600" spc="9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600" b="1" dirty="0">
                <a:solidFill>
                  <a:srgbClr val="424242"/>
                </a:solidFill>
                <a:latin typeface="+mj-lt"/>
                <a:cs typeface="Arial"/>
              </a:rPr>
              <a:t>UN</a:t>
            </a:r>
            <a:r>
              <a:rPr sz="1600" b="1" spc="10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600" b="1" spc="-10" dirty="0">
                <a:solidFill>
                  <a:srgbClr val="424242"/>
                </a:solidFill>
                <a:latin typeface="+mj-lt"/>
                <a:cs typeface="Arial"/>
              </a:rPr>
              <a:t>Sustainable </a:t>
            </a:r>
            <a:r>
              <a:rPr sz="1600" b="1" spc="60" dirty="0">
                <a:solidFill>
                  <a:srgbClr val="424242"/>
                </a:solidFill>
                <a:latin typeface="+mj-lt"/>
                <a:cs typeface="Arial"/>
              </a:rPr>
              <a:t>development</a:t>
            </a:r>
            <a:r>
              <a:rPr sz="1600" b="1" spc="-9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600" b="1" dirty="0">
                <a:solidFill>
                  <a:srgbClr val="424242"/>
                </a:solidFill>
                <a:latin typeface="+mj-lt"/>
                <a:cs typeface="Arial"/>
              </a:rPr>
              <a:t>goals</a:t>
            </a:r>
            <a:r>
              <a:rPr sz="1600" b="1" spc="-10" dirty="0">
                <a:solidFill>
                  <a:srgbClr val="424242"/>
                </a:solidFill>
                <a:latin typeface="+mj-lt"/>
                <a:cs typeface="Arial"/>
              </a:rPr>
              <a:t> (SDGs).</a:t>
            </a:r>
            <a:endParaRPr sz="1600" b="1" dirty="0">
              <a:latin typeface="+mj-lt"/>
              <a:cs typeface="Arial"/>
            </a:endParaRPr>
          </a:p>
          <a:p>
            <a:pPr marL="527050" lvl="1" indent="-170180">
              <a:lnSpc>
                <a:spcPts val="1595"/>
              </a:lnSpc>
              <a:spcBef>
                <a:spcPts val="1450"/>
              </a:spcBef>
              <a:buClr>
                <a:srgbClr val="208454"/>
              </a:buClr>
              <a:buChar char="•"/>
              <a:tabLst>
                <a:tab pos="527050" algn="l"/>
              </a:tabLst>
            </a:pPr>
            <a:r>
              <a:rPr sz="1400" b="1" spc="-35" dirty="0">
                <a:solidFill>
                  <a:srgbClr val="424242"/>
                </a:solidFill>
                <a:latin typeface="+mj-lt"/>
                <a:cs typeface="Arial"/>
              </a:rPr>
              <a:t>SDG</a:t>
            </a:r>
            <a:r>
              <a:rPr sz="1400" b="1" spc="15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b="1" dirty="0">
                <a:solidFill>
                  <a:srgbClr val="424242"/>
                </a:solidFill>
                <a:latin typeface="+mj-lt"/>
                <a:cs typeface="Arial"/>
              </a:rPr>
              <a:t>Target</a:t>
            </a:r>
            <a:r>
              <a:rPr sz="1400" b="1" spc="16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b="1" dirty="0">
                <a:solidFill>
                  <a:srgbClr val="424242"/>
                </a:solidFill>
                <a:latin typeface="+mj-lt"/>
                <a:cs typeface="Arial"/>
              </a:rPr>
              <a:t>12.3</a:t>
            </a:r>
            <a:r>
              <a:rPr sz="1400" b="1" spc="16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spc="65" dirty="0">
                <a:solidFill>
                  <a:srgbClr val="424242"/>
                </a:solidFill>
                <a:latin typeface="+mj-lt"/>
                <a:cs typeface="Arial"/>
              </a:rPr>
              <a:t>on</a:t>
            </a:r>
            <a:r>
              <a:rPr sz="1400" spc="15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dirty="0">
                <a:solidFill>
                  <a:srgbClr val="424242"/>
                </a:solidFill>
                <a:latin typeface="+mj-lt"/>
                <a:cs typeface="Arial"/>
              </a:rPr>
              <a:t>Food</a:t>
            </a:r>
            <a:r>
              <a:rPr sz="1400" spc="15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dirty="0">
                <a:solidFill>
                  <a:srgbClr val="424242"/>
                </a:solidFill>
                <a:latin typeface="+mj-lt"/>
                <a:cs typeface="Arial"/>
              </a:rPr>
              <a:t>loss</a:t>
            </a:r>
            <a:r>
              <a:rPr sz="1400" spc="15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spc="50" dirty="0">
                <a:solidFill>
                  <a:srgbClr val="424242"/>
                </a:solidFill>
                <a:latin typeface="+mj-lt"/>
                <a:cs typeface="Arial"/>
              </a:rPr>
              <a:t>and</a:t>
            </a:r>
            <a:r>
              <a:rPr sz="1400" spc="15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dirty="0">
                <a:solidFill>
                  <a:srgbClr val="424242"/>
                </a:solidFill>
                <a:latin typeface="+mj-lt"/>
                <a:cs typeface="Arial"/>
              </a:rPr>
              <a:t>waste</a:t>
            </a:r>
            <a:r>
              <a:rPr sz="1400" spc="15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dirty="0">
                <a:solidFill>
                  <a:srgbClr val="424242"/>
                </a:solidFill>
                <a:latin typeface="+mj-lt"/>
                <a:cs typeface="Arial"/>
              </a:rPr>
              <a:t>aims</a:t>
            </a:r>
            <a:r>
              <a:rPr sz="1400" spc="17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spc="70" dirty="0">
                <a:solidFill>
                  <a:srgbClr val="424242"/>
                </a:solidFill>
                <a:latin typeface="+mj-lt"/>
                <a:cs typeface="Arial"/>
              </a:rPr>
              <a:t>to</a:t>
            </a:r>
            <a:r>
              <a:rPr sz="1400" spc="14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dirty="0">
                <a:solidFill>
                  <a:srgbClr val="424242"/>
                </a:solidFill>
                <a:latin typeface="+mj-lt"/>
                <a:cs typeface="Arial"/>
              </a:rPr>
              <a:t>halve</a:t>
            </a:r>
            <a:r>
              <a:rPr sz="1400" spc="15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spc="60" dirty="0">
                <a:solidFill>
                  <a:srgbClr val="424242"/>
                </a:solidFill>
                <a:latin typeface="+mj-lt"/>
                <a:cs typeface="Arial"/>
              </a:rPr>
              <a:t>per</a:t>
            </a:r>
            <a:r>
              <a:rPr sz="1400" spc="14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dirty="0">
                <a:solidFill>
                  <a:srgbClr val="424242"/>
                </a:solidFill>
                <a:latin typeface="+mj-lt"/>
                <a:cs typeface="Arial"/>
              </a:rPr>
              <a:t>capita</a:t>
            </a:r>
            <a:r>
              <a:rPr sz="1400" spc="14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dirty="0">
                <a:solidFill>
                  <a:srgbClr val="424242"/>
                </a:solidFill>
                <a:latin typeface="+mj-lt"/>
                <a:cs typeface="Arial"/>
              </a:rPr>
              <a:t>global</a:t>
            </a:r>
            <a:r>
              <a:rPr sz="1400" spc="17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spc="50" dirty="0">
                <a:solidFill>
                  <a:srgbClr val="424242"/>
                </a:solidFill>
                <a:latin typeface="+mj-lt"/>
                <a:cs typeface="Arial"/>
              </a:rPr>
              <a:t>food</a:t>
            </a:r>
            <a:endParaRPr sz="1400" dirty="0">
              <a:latin typeface="+mj-lt"/>
              <a:cs typeface="Arial"/>
            </a:endParaRPr>
          </a:p>
          <a:p>
            <a:pPr marL="527685">
              <a:lnSpc>
                <a:spcPts val="1595"/>
              </a:lnSpc>
            </a:pPr>
            <a:r>
              <a:rPr sz="1400" dirty="0">
                <a:solidFill>
                  <a:srgbClr val="424242"/>
                </a:solidFill>
                <a:latin typeface="+mj-lt"/>
                <a:cs typeface="Arial"/>
              </a:rPr>
              <a:t>waste</a:t>
            </a:r>
            <a:r>
              <a:rPr sz="1400" spc="8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dirty="0">
                <a:solidFill>
                  <a:srgbClr val="424242"/>
                </a:solidFill>
                <a:latin typeface="+mj-lt"/>
                <a:cs typeface="Arial"/>
              </a:rPr>
              <a:t>by</a:t>
            </a:r>
            <a:r>
              <a:rPr sz="1400" spc="3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spc="-20" dirty="0">
                <a:solidFill>
                  <a:srgbClr val="424242"/>
                </a:solidFill>
                <a:latin typeface="+mj-lt"/>
                <a:cs typeface="Arial"/>
              </a:rPr>
              <a:t>2030</a:t>
            </a:r>
            <a:endParaRPr sz="140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888" y="288925"/>
            <a:ext cx="8142224" cy="896797"/>
          </a:xfrm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BENEFITS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5800" y="881374"/>
            <a:ext cx="7500112" cy="42684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05"/>
              </a:spcBef>
            </a:pPr>
            <a:r>
              <a:rPr sz="2000" b="1" spc="-70" dirty="0">
                <a:solidFill>
                  <a:srgbClr val="208454"/>
                </a:solidFill>
                <a:latin typeface="+mj-lt"/>
                <a:cs typeface="Arial Black"/>
              </a:rPr>
              <a:t>Additional</a:t>
            </a:r>
            <a:r>
              <a:rPr sz="2000" b="1" spc="-50" dirty="0">
                <a:solidFill>
                  <a:srgbClr val="208454"/>
                </a:solidFill>
                <a:latin typeface="+mj-lt"/>
                <a:cs typeface="Arial Black"/>
              </a:rPr>
              <a:t> </a:t>
            </a:r>
            <a:r>
              <a:rPr sz="2000" b="1" spc="-80" dirty="0">
                <a:solidFill>
                  <a:srgbClr val="208454"/>
                </a:solidFill>
                <a:latin typeface="+mj-lt"/>
                <a:cs typeface="Arial Black"/>
              </a:rPr>
              <a:t>benefits</a:t>
            </a:r>
            <a:r>
              <a:rPr sz="2000" b="1" spc="-100" dirty="0">
                <a:solidFill>
                  <a:srgbClr val="208454"/>
                </a:solidFill>
                <a:latin typeface="+mj-lt"/>
                <a:cs typeface="Arial Black"/>
              </a:rPr>
              <a:t> </a:t>
            </a:r>
            <a:r>
              <a:rPr sz="2000" b="1" spc="-80" dirty="0">
                <a:solidFill>
                  <a:srgbClr val="208454"/>
                </a:solidFill>
                <a:latin typeface="+mj-lt"/>
                <a:cs typeface="Arial Black"/>
              </a:rPr>
              <a:t>resulting</a:t>
            </a:r>
            <a:r>
              <a:rPr sz="2000" b="1" spc="-114" dirty="0">
                <a:solidFill>
                  <a:srgbClr val="208454"/>
                </a:solidFill>
                <a:latin typeface="+mj-lt"/>
                <a:cs typeface="Arial Black"/>
              </a:rPr>
              <a:t> </a:t>
            </a:r>
            <a:r>
              <a:rPr sz="2000" b="1" spc="-40" dirty="0">
                <a:solidFill>
                  <a:srgbClr val="208454"/>
                </a:solidFill>
                <a:latin typeface="+mj-lt"/>
                <a:cs typeface="Arial Black"/>
              </a:rPr>
              <a:t>from</a:t>
            </a:r>
            <a:r>
              <a:rPr sz="2000" b="1" spc="-90" dirty="0">
                <a:solidFill>
                  <a:srgbClr val="208454"/>
                </a:solidFill>
                <a:latin typeface="+mj-lt"/>
                <a:cs typeface="Arial Black"/>
              </a:rPr>
              <a:t> </a:t>
            </a:r>
            <a:r>
              <a:rPr sz="2000" b="1" spc="-25" dirty="0">
                <a:solidFill>
                  <a:srgbClr val="208454"/>
                </a:solidFill>
                <a:latin typeface="+mj-lt"/>
                <a:cs typeface="Arial Black"/>
              </a:rPr>
              <a:t>V6</a:t>
            </a:r>
            <a:endParaRPr sz="2000" b="1" dirty="0">
              <a:latin typeface="+mj-lt"/>
              <a:cs typeface="Arial Black"/>
            </a:endParaRPr>
          </a:p>
          <a:p>
            <a:pPr marL="285750" marR="0" lvl="0" indent="-285750" algn="just" fontAlgn="base" latinLnBrk="1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향상된 위험 관리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 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R="0" lvl="0" algn="just" fontAlgn="base" latinLnBrk="1">
              <a:lnSpc>
                <a:spcPct val="150000"/>
              </a:lnSpc>
              <a:spcBef>
                <a:spcPts val="0"/>
              </a:spcBef>
            </a:pPr>
            <a:r>
              <a:rPr lang="ko-KR" altLang="en-US" sz="13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 조직이 식품 안전에 대한 </a:t>
            </a:r>
            <a:r>
              <a:rPr lang="ko-KR" altLang="en-US" sz="13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잠재적 위험</a:t>
            </a:r>
            <a:r>
              <a:rPr lang="ko-KR" altLang="en-US" sz="13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을 보다 효과적으로 식별하고 관리하는 데 도움</a:t>
            </a:r>
            <a:endParaRPr sz="1600" dirty="0">
              <a:latin typeface="+mj-lt"/>
            </a:endParaRPr>
          </a:p>
          <a:p>
            <a:pPr marL="285750" marR="0" lvl="0" indent="-285750" algn="just" fontAlgn="base" latinLnBrk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향상된 커뮤니케이션</a:t>
            </a:r>
            <a:endParaRPr lang="en-US" altLang="ko-KR" sz="1400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R="0" lvl="0" algn="just" fontAlgn="base" latinLnBrk="1">
              <a:lnSpc>
                <a:spcPct val="150000"/>
              </a:lnSpc>
              <a:spcBef>
                <a:spcPts val="0"/>
              </a:spcBef>
            </a:pPr>
            <a:r>
              <a:rPr lang="en-US" altLang="ko-KR" sz="1400" b="1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 </a:t>
            </a:r>
            <a:r>
              <a:rPr lang="ko-KR" altLang="en-US" sz="13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조직이 이해 관계자와 보다 효과적으로 의사 소통할 것을 요구하며</a:t>
            </a:r>
            <a:r>
              <a:rPr lang="en-US" altLang="ko-KR" sz="13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이는 투명성과 신뢰를 개선</a:t>
            </a:r>
            <a:endParaRPr sz="1600" dirty="0">
              <a:latin typeface="+mj-lt"/>
            </a:endParaRPr>
          </a:p>
          <a:p>
            <a:pPr marL="285750" marR="0" lvl="0" indent="-285750" algn="just" fontAlgn="base" latinLnBrk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더 나은 사기 방지</a:t>
            </a:r>
            <a:endParaRPr lang="en-US" altLang="ko-KR" sz="1400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R="0" lvl="0" algn="just" fontAlgn="base" latinLnBrk="1">
              <a:spcBef>
                <a:spcPts val="0"/>
              </a:spcBef>
            </a:pPr>
            <a:r>
              <a:rPr lang="en-US" altLang="ko-KR" sz="1600" b="1" dirty="0">
                <a:solidFill>
                  <a:srgbClr val="000000"/>
                </a:solidFill>
                <a:latin typeface="Lora" pitchFamily="2" charset="0"/>
                <a:ea typeface="Lora" pitchFamily="2" charset="0"/>
              </a:rPr>
              <a:t>  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Lora" pitchFamily="2" charset="0"/>
                <a:ea typeface="Lora" pitchFamily="2" charset="0"/>
              </a:rPr>
              <a:t> </a:t>
            </a:r>
            <a:r>
              <a:rPr lang="ko-KR" altLang="en-US" sz="13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식품 사기 방지에 대한 새로운 요구 사항이 포함되어 있어 식품사기의</a:t>
            </a:r>
            <a:r>
              <a:rPr lang="en-US" altLang="ko-KR" sz="13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3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위험을</a:t>
            </a:r>
            <a:r>
              <a:rPr lang="en-US" altLang="ko-KR" sz="13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3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줄이고 소비자 보호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285750" indent="-285750" algn="just" fontAlgn="base" latinLnBrk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향상된 </a:t>
            </a:r>
            <a:r>
              <a:rPr lang="ko-KR" altLang="en-US" sz="1400" b="1" dirty="0">
                <a:solidFill>
                  <a:srgbClr val="000000"/>
                </a:solidFill>
                <a:latin typeface="+mj-ea"/>
                <a:ea typeface="+mj-ea"/>
              </a:rPr>
              <a:t>심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사 프로세스</a:t>
            </a:r>
            <a:endParaRPr lang="en-US" altLang="ko-KR" sz="1400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algn="just" fontAlgn="base" latinLnBrk="1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 </a:t>
            </a:r>
            <a:r>
              <a:rPr lang="ko-KR" altLang="en-US" sz="13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예고 없는 심사 및 원격 심사를 포함하는 심사에 대한 새로운 접근 방식을</a:t>
            </a:r>
            <a:r>
              <a:rPr lang="en-US" altLang="ko-KR" sz="13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3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도입하여 심사</a:t>
            </a:r>
            <a:endParaRPr lang="en-US" altLang="ko-KR" sz="13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algn="just" fontAlgn="base" latinLnBrk="1"/>
            <a:r>
              <a:rPr lang="en-US" altLang="ko-KR" sz="13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13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프로세스가 보다 강력하고 효율적임</a:t>
            </a:r>
            <a:endParaRPr lang="en-US" altLang="ko-KR" sz="140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285750" indent="-285750" algn="just" fontAlgn="base" latinLnBrk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식품 안전 성능 향상</a:t>
            </a:r>
            <a:endParaRPr lang="en-US" altLang="ko-KR" sz="1400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algn="just" fontAlgn="base" latinLnBrk="1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3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조직이 식품 안전 성과를 개선하고 더 나은 결과를 얻을 수 있도록 설계된 새로운 </a:t>
            </a:r>
            <a:r>
              <a:rPr lang="en-US" altLang="ko-KR" sz="13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FSSC </a:t>
            </a:r>
            <a:r>
              <a:rPr lang="ko-KR" altLang="en-US" sz="13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품질 </a:t>
            </a:r>
            <a:endParaRPr lang="en-US" altLang="ko-KR" sz="13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algn="just" fontAlgn="base" latinLnBrk="1"/>
            <a:r>
              <a:rPr lang="en-US" altLang="ko-KR" sz="1300" dirty="0">
                <a:solidFill>
                  <a:srgbClr val="000000"/>
                </a:solidFill>
                <a:latin typeface="+mj-ea"/>
                <a:ea typeface="+mj-ea"/>
              </a:rPr>
              <a:t>    </a:t>
            </a:r>
            <a:r>
              <a:rPr lang="ko-KR" altLang="en-US" sz="13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프로그램이 포함</a:t>
            </a:r>
          </a:p>
        </p:txBody>
      </p:sp>
    </p:spTree>
    <p:extLst>
      <p:ext uri="{BB962C8B-B14F-4D97-AF65-F5344CB8AC3E}">
        <p14:creationId xmlns:p14="http://schemas.microsoft.com/office/powerpoint/2010/main" val="52086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1394" y="1883486"/>
            <a:ext cx="35985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V6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UPGRADE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PROCESS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3E68DB96-F2B3-0B87-90D3-18A4DEACC0C8}"/>
              </a:ext>
            </a:extLst>
          </p:cNvPr>
          <p:cNvSpPr txBox="1">
            <a:spLocks/>
          </p:cNvSpPr>
          <p:nvPr/>
        </p:nvSpPr>
        <p:spPr>
          <a:xfrm>
            <a:off x="2919697" y="2498725"/>
            <a:ext cx="3301938" cy="39754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08454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500" dirty="0">
                <a:solidFill>
                  <a:schemeClr val="tx1"/>
                </a:solidFill>
              </a:rPr>
              <a:t>  FSSC V6 </a:t>
            </a:r>
            <a:r>
              <a:rPr lang="ko-KR" altLang="en-US" sz="2100" dirty="0">
                <a:solidFill>
                  <a:schemeClr val="tx1"/>
                </a:solidFill>
              </a:rPr>
              <a:t>업그레이드 일정</a:t>
            </a:r>
            <a:endParaRPr lang="en-US" sz="2100"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/>
              <a:t>UPGRADE</a:t>
            </a:r>
            <a:r>
              <a:rPr spc="-80" dirty="0"/>
              <a:t> </a:t>
            </a:r>
            <a:r>
              <a:rPr spc="-10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416" y="2988309"/>
            <a:ext cx="7307784" cy="15420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5134" indent="-432434">
              <a:lnSpc>
                <a:spcPct val="100000"/>
              </a:lnSpc>
              <a:spcBef>
                <a:spcPts val="105"/>
              </a:spcBef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r>
              <a:rPr sz="1600" spc="-20" dirty="0">
                <a:solidFill>
                  <a:srgbClr val="424242"/>
                </a:solidFill>
                <a:latin typeface="Arial"/>
                <a:cs typeface="Arial"/>
              </a:rPr>
              <a:t>V6</a:t>
            </a:r>
            <a:r>
              <a:rPr sz="1600" spc="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24242"/>
                </a:solidFill>
                <a:latin typeface="Arial"/>
                <a:cs typeface="Arial"/>
              </a:rPr>
              <a:t>of</a:t>
            </a:r>
            <a:r>
              <a:rPr sz="1600" spc="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424242"/>
                </a:solidFill>
                <a:latin typeface="Arial"/>
                <a:cs typeface="Arial"/>
              </a:rPr>
              <a:t>FSSC</a:t>
            </a:r>
            <a:r>
              <a:rPr sz="1600" spc="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24242"/>
                </a:solidFill>
                <a:latin typeface="Arial"/>
                <a:cs typeface="Arial"/>
              </a:rPr>
              <a:t>22000</a:t>
            </a:r>
            <a:r>
              <a:rPr sz="1600" spc="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24242"/>
                </a:solidFill>
                <a:latin typeface="Arial"/>
                <a:cs typeface="Arial"/>
              </a:rPr>
              <a:t>has</a:t>
            </a:r>
            <a:r>
              <a:rPr sz="1600" spc="7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24242"/>
                </a:solidFill>
                <a:latin typeface="Arial"/>
                <a:cs typeface="Arial"/>
              </a:rPr>
              <a:t>been</a:t>
            </a:r>
            <a:r>
              <a:rPr sz="160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24242"/>
                </a:solidFill>
                <a:latin typeface="Arial"/>
                <a:cs typeface="Arial"/>
              </a:rPr>
              <a:t>published, incl.</a:t>
            </a:r>
            <a:r>
              <a:rPr sz="1600" spc="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24242"/>
                </a:solidFill>
                <a:latin typeface="Arial"/>
                <a:cs typeface="Arial"/>
              </a:rPr>
              <a:t>main</a:t>
            </a:r>
            <a:r>
              <a:rPr sz="1600" spc="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24242"/>
                </a:solidFill>
                <a:latin typeface="Arial"/>
                <a:cs typeface="Arial"/>
              </a:rPr>
              <a:t>changes</a:t>
            </a:r>
            <a:r>
              <a:rPr sz="1600" spc="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Arial"/>
                <a:cs typeface="Arial"/>
              </a:rPr>
              <a:t>version.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  <a:buClr>
                <a:srgbClr val="208454"/>
              </a:buClr>
              <a:buFont typeface="Wingdings"/>
              <a:buChar char=""/>
            </a:pPr>
            <a:endParaRPr sz="1600" dirty="0">
              <a:latin typeface="Arial"/>
              <a:cs typeface="Arial"/>
            </a:endParaRPr>
          </a:p>
          <a:p>
            <a:pPr marL="445134" indent="-432434">
              <a:lnSpc>
                <a:spcPct val="100000"/>
              </a:lnSpc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r>
              <a:rPr sz="1600" b="1" dirty="0">
                <a:solidFill>
                  <a:srgbClr val="424242"/>
                </a:solidFill>
                <a:latin typeface="Arial"/>
                <a:cs typeface="Arial"/>
              </a:rPr>
              <a:t>12-</a:t>
            </a:r>
            <a:r>
              <a:rPr sz="1600" b="1" spc="100" dirty="0">
                <a:solidFill>
                  <a:srgbClr val="424242"/>
                </a:solidFill>
                <a:latin typeface="Arial"/>
                <a:cs typeface="Arial"/>
              </a:rPr>
              <a:t>month</a:t>
            </a:r>
            <a:r>
              <a:rPr sz="1600" b="1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424242"/>
                </a:solidFill>
                <a:latin typeface="Arial"/>
                <a:cs typeface="Arial"/>
              </a:rPr>
              <a:t>transition</a:t>
            </a:r>
            <a:r>
              <a:rPr sz="1600" b="1" spc="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424242"/>
                </a:solidFill>
                <a:latin typeface="Arial"/>
                <a:cs typeface="Arial"/>
              </a:rPr>
              <a:t>window</a:t>
            </a:r>
            <a:r>
              <a:rPr sz="1600" b="1" spc="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424242"/>
                </a:solidFill>
                <a:latin typeface="Arial"/>
                <a:cs typeface="Arial"/>
              </a:rPr>
              <a:t>to</a:t>
            </a:r>
            <a:r>
              <a:rPr sz="1600" spc="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24242"/>
                </a:solidFill>
                <a:latin typeface="Arial"/>
                <a:cs typeface="Arial"/>
              </a:rPr>
              <a:t>allow organizations</a:t>
            </a:r>
            <a:r>
              <a:rPr sz="1600" spc="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424242"/>
                </a:solidFill>
                <a:latin typeface="Arial"/>
                <a:cs typeface="Arial"/>
              </a:rPr>
              <a:t>to</a:t>
            </a:r>
            <a:r>
              <a:rPr sz="16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24242"/>
                </a:solidFill>
                <a:latin typeface="Arial"/>
                <a:cs typeface="Arial"/>
              </a:rPr>
              <a:t>prepare</a:t>
            </a:r>
            <a:r>
              <a:rPr sz="1600" spc="-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24242"/>
                </a:solidFill>
                <a:latin typeface="Arial"/>
                <a:cs typeface="Arial"/>
              </a:rPr>
              <a:t>for</a:t>
            </a:r>
            <a:r>
              <a:rPr sz="1600" spc="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600" spc="30" dirty="0">
                <a:solidFill>
                  <a:srgbClr val="424242"/>
                </a:solidFill>
                <a:latin typeface="Arial"/>
                <a:cs typeface="Arial"/>
              </a:rPr>
              <a:t>   </a:t>
            </a:r>
            <a:r>
              <a:rPr sz="1600" spc="45" dirty="0">
                <a:solidFill>
                  <a:srgbClr val="424242"/>
                </a:solidFill>
                <a:latin typeface="Arial"/>
                <a:cs typeface="Arial"/>
              </a:rPr>
              <a:t>the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24242"/>
                </a:solidFill>
                <a:latin typeface="Arial"/>
                <a:cs typeface="Arial"/>
              </a:rPr>
              <a:t>new</a:t>
            </a:r>
            <a:r>
              <a:rPr sz="1600" spc="-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Arial"/>
                <a:cs typeface="Arial"/>
              </a:rPr>
              <a:t>Version.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600" dirty="0">
              <a:latin typeface="Arial"/>
              <a:cs typeface="Arial"/>
            </a:endParaRPr>
          </a:p>
          <a:p>
            <a:pPr marL="445134" indent="-432434">
              <a:lnSpc>
                <a:spcPct val="100000"/>
              </a:lnSpc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r>
              <a:rPr sz="1600" spc="10" dirty="0">
                <a:solidFill>
                  <a:srgbClr val="424242"/>
                </a:solidFill>
                <a:latin typeface="Arial"/>
                <a:cs typeface="Arial"/>
              </a:rPr>
              <a:t>First</a:t>
            </a:r>
            <a:r>
              <a:rPr sz="1600" spc="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24242"/>
                </a:solidFill>
                <a:latin typeface="Arial"/>
                <a:cs typeface="Arial"/>
              </a:rPr>
              <a:t>audits</a:t>
            </a:r>
            <a:r>
              <a:rPr sz="1600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424242"/>
                </a:solidFill>
                <a:latin typeface="Arial"/>
                <a:cs typeface="Arial"/>
              </a:rPr>
              <a:t>to</a:t>
            </a:r>
            <a:r>
              <a:rPr sz="1600" spc="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24242"/>
                </a:solidFill>
                <a:latin typeface="Arial"/>
                <a:cs typeface="Arial"/>
              </a:rPr>
              <a:t>Version</a:t>
            </a:r>
            <a:r>
              <a:rPr sz="160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24242"/>
                </a:solidFill>
                <a:latin typeface="Arial"/>
                <a:cs typeface="Arial"/>
              </a:rPr>
              <a:t>6</a:t>
            </a:r>
            <a:r>
              <a:rPr sz="1600" spc="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24242"/>
                </a:solidFill>
                <a:latin typeface="Arial"/>
                <a:cs typeface="Arial"/>
              </a:rPr>
              <a:t>will</a:t>
            </a:r>
            <a:r>
              <a:rPr sz="1600" spc="10" dirty="0">
                <a:solidFill>
                  <a:srgbClr val="424242"/>
                </a:solidFill>
                <a:latin typeface="Arial"/>
                <a:cs typeface="Arial"/>
              </a:rPr>
              <a:t> commence</a:t>
            </a:r>
            <a:r>
              <a:rPr sz="1600" spc="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spc="95" dirty="0">
                <a:solidFill>
                  <a:srgbClr val="424242"/>
                </a:solidFill>
                <a:latin typeface="Arial"/>
                <a:cs typeface="Arial"/>
              </a:rPr>
              <a:t>from</a:t>
            </a:r>
            <a:r>
              <a:rPr sz="1600" spc="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01</a:t>
            </a:r>
            <a:r>
              <a:rPr sz="16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April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2024</a:t>
            </a:r>
            <a:r>
              <a:rPr sz="1600" b="1" spc="-10" dirty="0">
                <a:solidFill>
                  <a:srgbClr val="424242"/>
                </a:solidFill>
                <a:latin typeface="Arial"/>
                <a:cs typeface="Arial"/>
              </a:rPr>
              <a:t>.</a:t>
            </a:r>
            <a:endParaRPr sz="1600" b="1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152016"/>
            <a:ext cx="6705600" cy="15119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/>
              <a:t>UPGRADE</a:t>
            </a:r>
            <a:r>
              <a:rPr spc="-80" dirty="0"/>
              <a:t> </a:t>
            </a:r>
            <a:r>
              <a:rPr spc="-10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416" y="1379601"/>
            <a:ext cx="6805930" cy="1904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770" marR="5080" indent="-433705">
              <a:lnSpc>
                <a:spcPct val="100000"/>
              </a:lnSpc>
              <a:spcBef>
                <a:spcPts val="100"/>
              </a:spcBef>
              <a:buClr>
                <a:srgbClr val="208454"/>
              </a:buClr>
              <a:buFont typeface="Wingdings"/>
              <a:buChar char=""/>
              <a:tabLst>
                <a:tab pos="445770" algn="l"/>
              </a:tabLst>
            </a:pP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All</a:t>
            </a:r>
            <a:r>
              <a:rPr sz="1800" spc="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organizations</a:t>
            </a:r>
            <a:r>
              <a:rPr sz="1800" spc="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424242"/>
                </a:solidFill>
                <a:latin typeface="Arial"/>
                <a:cs typeface="Arial"/>
              </a:rPr>
              <a:t>will</a:t>
            </a:r>
            <a:r>
              <a:rPr sz="1800" spc="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have </a:t>
            </a:r>
            <a:r>
              <a:rPr sz="1800" spc="100" dirty="0">
                <a:solidFill>
                  <a:srgbClr val="424242"/>
                </a:solidFill>
                <a:latin typeface="Arial"/>
                <a:cs typeface="Arial"/>
              </a:rPr>
              <a:t>to</a:t>
            </a:r>
            <a:r>
              <a:rPr sz="1800" spc="7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424242"/>
                </a:solidFill>
                <a:latin typeface="Arial"/>
                <a:cs typeface="Arial"/>
              </a:rPr>
              <a:t>complete</a:t>
            </a:r>
            <a:r>
              <a:rPr sz="1800" spc="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424242"/>
                </a:solidFill>
                <a:latin typeface="Arial"/>
                <a:cs typeface="Arial"/>
              </a:rPr>
              <a:t>the</a:t>
            </a:r>
            <a:r>
              <a:rPr sz="1800" spc="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424242"/>
                </a:solidFill>
                <a:latin typeface="Arial"/>
                <a:cs typeface="Arial"/>
              </a:rPr>
              <a:t>V6</a:t>
            </a:r>
            <a:r>
              <a:rPr sz="1800" b="1" spc="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424242"/>
                </a:solidFill>
                <a:latin typeface="Arial"/>
                <a:cs typeface="Arial"/>
              </a:rPr>
              <a:t>upgrade</a:t>
            </a:r>
            <a:r>
              <a:rPr sz="1800" b="1" spc="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424242"/>
                </a:solidFill>
                <a:latin typeface="Arial"/>
                <a:cs typeface="Arial"/>
              </a:rPr>
              <a:t>audit </a:t>
            </a:r>
            <a:r>
              <a:rPr sz="1800" b="1" spc="55" dirty="0">
                <a:solidFill>
                  <a:srgbClr val="C00000"/>
                </a:solidFill>
                <a:latin typeface="Arial"/>
                <a:cs typeface="Arial"/>
              </a:rPr>
              <a:t>before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31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C00000"/>
                </a:solidFill>
                <a:latin typeface="Arial"/>
                <a:cs typeface="Arial"/>
              </a:rPr>
              <a:t>March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2025</a:t>
            </a:r>
            <a:r>
              <a:rPr sz="1800" spc="-20" dirty="0">
                <a:solidFill>
                  <a:srgbClr val="424242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445134" indent="-432434">
              <a:lnSpc>
                <a:spcPct val="100000"/>
              </a:lnSpc>
              <a:spcBef>
                <a:spcPts val="1995"/>
              </a:spcBef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r>
              <a:rPr sz="1800" spc="65" dirty="0">
                <a:solidFill>
                  <a:srgbClr val="424242"/>
                </a:solidFill>
                <a:latin typeface="Arial"/>
                <a:cs typeface="Arial"/>
              </a:rPr>
              <a:t>No</a:t>
            </a:r>
            <a:r>
              <a:rPr sz="1800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424242"/>
                </a:solidFill>
                <a:latin typeface="Arial"/>
                <a:cs typeface="Arial"/>
              </a:rPr>
              <a:t>audits</a:t>
            </a:r>
            <a:r>
              <a:rPr sz="1800" spc="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100" dirty="0">
                <a:solidFill>
                  <a:srgbClr val="424242"/>
                </a:solidFill>
                <a:latin typeface="Arial"/>
                <a:cs typeface="Arial"/>
              </a:rPr>
              <a:t>to</a:t>
            </a:r>
            <a:r>
              <a:rPr sz="1800" spc="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424242"/>
                </a:solidFill>
                <a:latin typeface="Arial"/>
                <a:cs typeface="Arial"/>
              </a:rPr>
              <a:t>V6</a:t>
            </a:r>
            <a:r>
              <a:rPr sz="1800" spc="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424242"/>
                </a:solidFill>
                <a:latin typeface="Arial"/>
                <a:cs typeface="Arial"/>
              </a:rPr>
              <a:t>will</a:t>
            </a:r>
            <a:r>
              <a:rPr sz="1800" spc="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be</a:t>
            </a:r>
            <a:r>
              <a:rPr sz="1800" spc="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possible</a:t>
            </a:r>
            <a:r>
              <a:rPr sz="1800" spc="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424242"/>
                </a:solidFill>
                <a:latin typeface="Arial"/>
                <a:cs typeface="Arial"/>
              </a:rPr>
              <a:t>before</a:t>
            </a:r>
            <a:r>
              <a:rPr sz="1800" spc="7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1</a:t>
            </a:r>
            <a:r>
              <a:rPr sz="1800" spc="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April</a:t>
            </a:r>
            <a:r>
              <a:rPr sz="1800" spc="-10" dirty="0">
                <a:solidFill>
                  <a:srgbClr val="424242"/>
                </a:solidFill>
                <a:latin typeface="Arial"/>
                <a:cs typeface="Arial"/>
              </a:rPr>
              <a:t> 2024.</a:t>
            </a:r>
            <a:endParaRPr sz="1800" dirty="0">
              <a:latin typeface="Arial"/>
              <a:cs typeface="Arial"/>
            </a:endParaRPr>
          </a:p>
          <a:p>
            <a:pPr marL="445134" indent="-432434">
              <a:lnSpc>
                <a:spcPct val="100000"/>
              </a:lnSpc>
              <a:spcBef>
                <a:spcPts val="1995"/>
              </a:spcBef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Refer</a:t>
            </a:r>
            <a:r>
              <a:rPr sz="1800" spc="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100" dirty="0">
                <a:solidFill>
                  <a:srgbClr val="424242"/>
                </a:solidFill>
                <a:latin typeface="Arial"/>
                <a:cs typeface="Arial"/>
              </a:rPr>
              <a:t>to</a:t>
            </a:r>
            <a:r>
              <a:rPr sz="1800" spc="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424242"/>
                </a:solidFill>
                <a:latin typeface="Arial"/>
                <a:cs typeface="Arial"/>
              </a:rPr>
              <a:t>the</a:t>
            </a:r>
            <a:r>
              <a:rPr sz="1800" spc="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Version</a:t>
            </a:r>
            <a:r>
              <a:rPr sz="1800" spc="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6</a:t>
            </a:r>
            <a:r>
              <a:rPr sz="1800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Upgrade</a:t>
            </a:r>
            <a:r>
              <a:rPr sz="180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Process</a:t>
            </a:r>
            <a:r>
              <a:rPr sz="1800" spc="60" dirty="0">
                <a:solidFill>
                  <a:srgbClr val="424242"/>
                </a:solidFill>
                <a:latin typeface="Arial"/>
                <a:cs typeface="Arial"/>
              </a:rPr>
              <a:t> published</a:t>
            </a:r>
            <a:r>
              <a:rPr sz="180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by</a:t>
            </a:r>
            <a:r>
              <a:rPr sz="1800" spc="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424242"/>
                </a:solidFill>
                <a:latin typeface="Arial"/>
                <a:cs typeface="Arial"/>
              </a:rPr>
              <a:t>the</a:t>
            </a:r>
            <a:endParaRPr sz="1800" dirty="0">
              <a:latin typeface="Arial"/>
              <a:cs typeface="Arial"/>
            </a:endParaRPr>
          </a:p>
          <a:p>
            <a:pPr marL="445770">
              <a:lnSpc>
                <a:spcPct val="100000"/>
              </a:lnSpc>
            </a:pPr>
            <a:r>
              <a:rPr sz="1800" spc="50" dirty="0">
                <a:solidFill>
                  <a:srgbClr val="424242"/>
                </a:solidFill>
                <a:latin typeface="Arial"/>
                <a:cs typeface="Arial"/>
              </a:rPr>
              <a:t>Foundation</a:t>
            </a:r>
            <a:r>
              <a:rPr sz="1800" spc="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85" dirty="0">
                <a:solidFill>
                  <a:srgbClr val="424242"/>
                </a:solidFill>
                <a:latin typeface="Arial"/>
                <a:cs typeface="Arial"/>
              </a:rPr>
              <a:t>on</a:t>
            </a:r>
            <a:r>
              <a:rPr sz="1800" spc="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424242"/>
                </a:solidFill>
                <a:latin typeface="Arial"/>
                <a:cs typeface="Arial"/>
              </a:rPr>
              <a:t>the</a:t>
            </a:r>
            <a:r>
              <a:rPr sz="1800" spc="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-204" dirty="0">
                <a:solidFill>
                  <a:srgbClr val="424242"/>
                </a:solidFill>
                <a:latin typeface="Arial"/>
                <a:cs typeface="Arial"/>
              </a:rPr>
              <a:t>FSSC</a:t>
            </a:r>
            <a:r>
              <a:rPr sz="1800" spc="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website:</a:t>
            </a:r>
            <a:r>
              <a:rPr sz="1800" spc="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424242"/>
                </a:solidFill>
                <a:uFill>
                  <a:solidFill>
                    <a:srgbClr val="424242"/>
                  </a:solidFill>
                </a:uFill>
                <a:latin typeface="Arial"/>
                <a:cs typeface="Arial"/>
                <a:hlinkClick r:id="rId2"/>
              </a:rPr>
              <a:t>www.fssc.com</a:t>
            </a:r>
            <a:r>
              <a:rPr sz="1800" u="none" spc="-10" dirty="0">
                <a:solidFill>
                  <a:srgbClr val="424242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5466" y="1883486"/>
            <a:ext cx="3970654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SCHEME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MAIN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CHANGES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70DA0314-90E5-2BD4-1D9B-351DD4BEE077}"/>
              </a:ext>
            </a:extLst>
          </p:cNvPr>
          <p:cNvSpPr txBox="1">
            <a:spLocks/>
          </p:cNvSpPr>
          <p:nvPr/>
        </p:nvSpPr>
        <p:spPr>
          <a:xfrm>
            <a:off x="3429000" y="2498725"/>
            <a:ext cx="2133600" cy="382156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08454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ko-KR" altLang="en-US" sz="2400" spc="-10" dirty="0">
                <a:solidFill>
                  <a:schemeClr val="tx1"/>
                </a:solidFill>
              </a:rPr>
              <a:t> 스킴 주요 변경</a:t>
            </a:r>
            <a:endParaRPr lang="en-US" sz="2400"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22919" y="0"/>
            <a:ext cx="1021080" cy="5145405"/>
          </a:xfrm>
          <a:custGeom>
            <a:avLst/>
            <a:gdLst/>
            <a:ahLst/>
            <a:cxnLst/>
            <a:rect l="l" t="t" r="r" b="b"/>
            <a:pathLst>
              <a:path w="1021079" h="5145405">
                <a:moveTo>
                  <a:pt x="1021079" y="0"/>
                </a:moveTo>
                <a:lnTo>
                  <a:pt x="0" y="0"/>
                </a:lnTo>
                <a:lnTo>
                  <a:pt x="0" y="5145024"/>
                </a:lnTo>
                <a:lnTo>
                  <a:pt x="1021079" y="5145024"/>
                </a:lnTo>
                <a:lnTo>
                  <a:pt x="1021079" y="0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7014" y="746125"/>
            <a:ext cx="2829560" cy="28575"/>
          </a:xfrm>
          <a:custGeom>
            <a:avLst/>
            <a:gdLst/>
            <a:ahLst/>
            <a:cxnLst/>
            <a:rect l="l" t="t" r="r" b="b"/>
            <a:pathLst>
              <a:path w="2829560" h="28575">
                <a:moveTo>
                  <a:pt x="0" y="28575"/>
                </a:moveTo>
                <a:lnTo>
                  <a:pt x="2829306" y="28575"/>
                </a:lnTo>
                <a:lnTo>
                  <a:pt x="2829306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76784" y="803275"/>
            <a:ext cx="7919084" cy="4201540"/>
            <a:chOff x="176784" y="1271015"/>
            <a:chExt cx="7919084" cy="37338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0631" y="4690871"/>
              <a:ext cx="1304544" cy="2407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84" y="1271015"/>
              <a:ext cx="7918704" cy="37338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5396" y="149332"/>
            <a:ext cx="8142224" cy="896797"/>
          </a:xfrm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/>
              <a:t>STRUCTURE</a:t>
            </a:r>
            <a:r>
              <a:rPr spc="-70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FSSC</a:t>
            </a:r>
            <a:r>
              <a:rPr spc="-70" dirty="0"/>
              <a:t> </a:t>
            </a:r>
            <a:r>
              <a:rPr spc="-10" dirty="0"/>
              <a:t>22000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84903" cy="514502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710684" y="1098803"/>
            <a:ext cx="3222625" cy="0"/>
          </a:xfrm>
          <a:custGeom>
            <a:avLst/>
            <a:gdLst/>
            <a:ahLst/>
            <a:cxnLst/>
            <a:rect l="l" t="t" r="r" b="b"/>
            <a:pathLst>
              <a:path w="3222625">
                <a:moveTo>
                  <a:pt x="322237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208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93258" y="1474672"/>
            <a:ext cx="3345942" cy="2318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424242"/>
                </a:solidFill>
                <a:latin typeface="Arial"/>
                <a:cs typeface="Arial"/>
              </a:rPr>
              <a:t>Introduction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1800" spc="-204" dirty="0">
                <a:solidFill>
                  <a:srgbClr val="424242"/>
                </a:solidFill>
                <a:latin typeface="Arial"/>
                <a:cs typeface="Arial"/>
              </a:rPr>
              <a:t>FSSC</a:t>
            </a:r>
            <a:r>
              <a:rPr sz="1800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24242"/>
                </a:solidFill>
                <a:latin typeface="Arial"/>
                <a:cs typeface="Arial"/>
              </a:rPr>
              <a:t>22000</a:t>
            </a:r>
            <a:endParaRPr sz="1800" dirty="0">
              <a:latin typeface="Arial"/>
              <a:cs typeface="Arial"/>
            </a:endParaRPr>
          </a:p>
          <a:p>
            <a:pPr marL="12700" marR="33020">
              <a:lnSpc>
                <a:spcPts val="4170"/>
              </a:lnSpc>
              <a:spcBef>
                <a:spcPts val="210"/>
              </a:spcBef>
            </a:pP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Overview</a:t>
            </a:r>
            <a:r>
              <a:rPr sz="1800" spc="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424242"/>
                </a:solidFill>
                <a:latin typeface="Arial"/>
                <a:cs typeface="Arial"/>
              </a:rPr>
              <a:t>and </a:t>
            </a:r>
            <a:r>
              <a:rPr sz="1800" spc="-10" dirty="0">
                <a:solidFill>
                  <a:srgbClr val="424242"/>
                </a:solidFill>
                <a:latin typeface="Arial"/>
                <a:cs typeface="Arial"/>
              </a:rPr>
              <a:t>Benefits</a:t>
            </a:r>
            <a:r>
              <a:rPr lang="en-US" sz="1800" spc="-10" dirty="0">
                <a:solidFill>
                  <a:srgbClr val="424242"/>
                </a:solidFill>
                <a:latin typeface="Arial"/>
                <a:cs typeface="Arial"/>
              </a:rPr>
              <a:t> of </a:t>
            </a:r>
            <a:r>
              <a:rPr lang="en-US" altLang="ko-KR" sz="1800" spc="-20" dirty="0">
                <a:solidFill>
                  <a:srgbClr val="424242"/>
                </a:solidFill>
                <a:latin typeface="Arial"/>
                <a:cs typeface="Arial"/>
              </a:rPr>
              <a:t>V6 </a:t>
            </a:r>
            <a:r>
              <a:rPr sz="180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24242"/>
                </a:solidFill>
                <a:latin typeface="Arial"/>
                <a:cs typeface="Arial"/>
              </a:rPr>
              <a:t>V6</a:t>
            </a:r>
            <a:r>
              <a:rPr sz="1800" spc="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Upgrade</a:t>
            </a:r>
            <a:r>
              <a:rPr sz="1800" spc="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24242"/>
                </a:solidFill>
                <a:latin typeface="Arial"/>
                <a:cs typeface="Arial"/>
              </a:rPr>
              <a:t>Process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800" dirty="0">
                <a:solidFill>
                  <a:srgbClr val="424242"/>
                </a:solidFill>
                <a:latin typeface="Arial"/>
                <a:cs typeface="Arial"/>
              </a:rPr>
              <a:t>Scheme</a:t>
            </a:r>
            <a:r>
              <a:rPr sz="1800" spc="-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424242"/>
                </a:solidFill>
                <a:latin typeface="Arial"/>
                <a:cs typeface="Arial"/>
              </a:rPr>
              <a:t>Main</a:t>
            </a:r>
            <a:r>
              <a:rPr sz="18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24242"/>
                </a:solidFill>
                <a:latin typeface="Arial"/>
                <a:cs typeface="Arial"/>
              </a:rPr>
              <a:t>Changes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8821" y="1508252"/>
            <a:ext cx="3333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25" dirty="0">
                <a:solidFill>
                  <a:srgbClr val="424242"/>
                </a:solidFill>
                <a:latin typeface="Carlito"/>
                <a:cs typeface="Carlito"/>
              </a:rPr>
              <a:t>01.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8821" y="2463545"/>
            <a:ext cx="3333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25" dirty="0">
                <a:solidFill>
                  <a:srgbClr val="424242"/>
                </a:solidFill>
                <a:latin typeface="Carlito"/>
                <a:cs typeface="Carlito"/>
              </a:rPr>
              <a:t>03.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8821" y="2992627"/>
            <a:ext cx="3333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25" dirty="0">
                <a:solidFill>
                  <a:srgbClr val="424242"/>
                </a:solidFill>
                <a:latin typeface="Carlito"/>
                <a:cs typeface="Carlito"/>
              </a:rPr>
              <a:t>04.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6352" rIns="0" bIns="0" rtlCol="0">
            <a:spAutoFit/>
          </a:bodyPr>
          <a:lstStyle/>
          <a:p>
            <a:pPr marL="424116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TODAY’S</a:t>
            </a:r>
            <a:r>
              <a:rPr spc="-114" dirty="0"/>
              <a:t> </a:t>
            </a:r>
            <a:r>
              <a:rPr spc="-10" dirty="0"/>
              <a:t>TOPICS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98821" y="3521151"/>
            <a:ext cx="3333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25" dirty="0">
                <a:solidFill>
                  <a:srgbClr val="424242"/>
                </a:solidFill>
                <a:latin typeface="Carlito"/>
                <a:cs typeface="Carlito"/>
              </a:rPr>
              <a:t>05.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8821" y="1985898"/>
            <a:ext cx="3333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25" dirty="0">
                <a:solidFill>
                  <a:srgbClr val="424242"/>
                </a:solidFill>
                <a:latin typeface="Carlito"/>
                <a:cs typeface="Carlito"/>
              </a:rPr>
              <a:t>02.</a:t>
            </a:r>
            <a:endParaRPr sz="1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888" y="302024"/>
            <a:ext cx="8142224" cy="896797"/>
          </a:xfrm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/>
              <a:t>SCHEME</a:t>
            </a:r>
            <a:r>
              <a:rPr spc="-15" dirty="0"/>
              <a:t> </a:t>
            </a:r>
            <a:r>
              <a:rPr spc="-10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162502"/>
            <a:ext cx="4655634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dirty="0">
                <a:solidFill>
                  <a:srgbClr val="424242"/>
                </a:solidFill>
                <a:latin typeface="Arial"/>
                <a:cs typeface="Arial"/>
              </a:rPr>
              <a:t>The</a:t>
            </a:r>
            <a:r>
              <a:rPr sz="1700" b="1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24242"/>
                </a:solidFill>
                <a:latin typeface="Arial"/>
                <a:cs typeface="Arial"/>
              </a:rPr>
              <a:t>Scheme</a:t>
            </a:r>
            <a:r>
              <a:rPr sz="1700" b="1" spc="-2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24242"/>
                </a:solidFill>
                <a:latin typeface="Arial"/>
                <a:cs typeface="Arial"/>
              </a:rPr>
              <a:t>consists </a:t>
            </a:r>
            <a:r>
              <a:rPr sz="1700" b="1" spc="65" dirty="0">
                <a:solidFill>
                  <a:srgbClr val="424242"/>
                </a:solidFill>
                <a:latin typeface="Arial"/>
                <a:cs typeface="Arial"/>
              </a:rPr>
              <a:t>of</a:t>
            </a:r>
            <a:r>
              <a:rPr sz="1700" b="1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700" b="1" spc="55" dirty="0">
                <a:solidFill>
                  <a:srgbClr val="424242"/>
                </a:solidFill>
                <a:latin typeface="Arial"/>
                <a:cs typeface="Arial"/>
              </a:rPr>
              <a:t>the</a:t>
            </a:r>
            <a:r>
              <a:rPr sz="1700" b="1" spc="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424242"/>
                </a:solidFill>
                <a:latin typeface="Arial"/>
                <a:cs typeface="Arial"/>
              </a:rPr>
              <a:t>following</a:t>
            </a:r>
            <a:r>
              <a:rPr sz="1700" spc="-10" dirty="0">
                <a:solidFill>
                  <a:srgbClr val="424242"/>
                </a:solidFill>
                <a:latin typeface="Arial"/>
                <a:cs typeface="Arial"/>
              </a:rPr>
              <a:t>:</a:t>
            </a:r>
            <a:endParaRPr sz="17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93280"/>
              </p:ext>
            </p:extLst>
          </p:nvPr>
        </p:nvGraphicFramePr>
        <p:xfrm>
          <a:off x="381000" y="1482678"/>
          <a:ext cx="7650455" cy="3660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0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Five</a:t>
                      </a:r>
                      <a:r>
                        <a:rPr sz="17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parts</a:t>
                      </a:r>
                      <a:endParaRPr sz="1700" dirty="0">
                        <a:latin typeface="Carlito"/>
                        <a:cs typeface="Carlito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8454"/>
                    </a:solidFill>
                  </a:tcPr>
                </a:tc>
                <a:tc>
                  <a:txBody>
                    <a:bodyPr/>
                    <a:lstStyle/>
                    <a:p>
                      <a:pPr marL="6508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Two</a:t>
                      </a:r>
                      <a:r>
                        <a:rPr sz="1700" b="1" spc="-5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appendices</a:t>
                      </a:r>
                      <a:endParaRPr sz="1700" dirty="0">
                        <a:latin typeface="Carlito"/>
                        <a:cs typeface="Carlito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8454"/>
                    </a:solidFill>
                  </a:tcPr>
                </a:tc>
                <a:tc>
                  <a:txBody>
                    <a:bodyPr/>
                    <a:lstStyle/>
                    <a:p>
                      <a:pPr marL="87693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Five</a:t>
                      </a:r>
                      <a:r>
                        <a:rPr sz="17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annexes</a:t>
                      </a:r>
                      <a:endParaRPr sz="1700" dirty="0">
                        <a:latin typeface="Carlito"/>
                        <a:cs typeface="Carlito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8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976">
                <a:tc>
                  <a:txBody>
                    <a:bodyPr/>
                    <a:lstStyle/>
                    <a:p>
                      <a:pPr marL="435609" indent="-28956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208454"/>
                        </a:buClr>
                        <a:buSzPct val="76923"/>
                        <a:buFont typeface="Wingdings"/>
                        <a:buChar char=""/>
                        <a:tabLst>
                          <a:tab pos="435609" algn="l"/>
                        </a:tabLst>
                      </a:pPr>
                      <a:r>
                        <a:rPr sz="1500" b="1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Part</a:t>
                      </a:r>
                      <a:r>
                        <a:rPr sz="1500" b="1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1</a:t>
                      </a:r>
                      <a:r>
                        <a:rPr sz="1500" spc="-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spc="-8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–</a:t>
                      </a:r>
                      <a:r>
                        <a:rPr sz="1500" spc="-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Scheme</a:t>
                      </a:r>
                      <a:r>
                        <a:rPr sz="1500" spc="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overview</a:t>
                      </a:r>
                      <a:endParaRPr lang="en-US" sz="1500" spc="-10" dirty="0">
                        <a:solidFill>
                          <a:srgbClr val="424242"/>
                        </a:solidFill>
                        <a:latin typeface="+mj-lt"/>
                        <a:cs typeface="Arial"/>
                      </a:endParaRPr>
                    </a:p>
                    <a:p>
                      <a:pPr marL="146049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208454"/>
                        </a:buClr>
                        <a:buSzPct val="76923"/>
                        <a:buFont typeface="Wingdings"/>
                        <a:buNone/>
                        <a:tabLst>
                          <a:tab pos="435609" algn="l"/>
                        </a:tabLst>
                      </a:pPr>
                      <a:r>
                        <a:rPr lang="en-US" altLang="ko-KR" sz="1500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                     </a:t>
                      </a:r>
                      <a:r>
                        <a:rPr lang="ko-KR" altLang="en-US" sz="1200" b="1" i="1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스킴 개요</a:t>
                      </a:r>
                      <a:endParaRPr sz="1200" b="1" i="1" dirty="0">
                        <a:latin typeface="+mj-lt"/>
                        <a:cs typeface="Times New Roman"/>
                      </a:endParaRPr>
                    </a:p>
                    <a:p>
                      <a:pPr marL="435609" marR="201295" indent="-289560">
                        <a:lnSpc>
                          <a:spcPct val="100000"/>
                        </a:lnSpc>
                        <a:buClr>
                          <a:srgbClr val="208454"/>
                        </a:buClr>
                        <a:buSzPct val="76923"/>
                        <a:buFont typeface="Wingdings"/>
                        <a:buChar char=""/>
                        <a:tabLst>
                          <a:tab pos="435609" algn="l"/>
                        </a:tabLst>
                      </a:pPr>
                      <a:r>
                        <a:rPr sz="1500" b="1" spc="-60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Part</a:t>
                      </a:r>
                      <a:r>
                        <a:rPr sz="1500" b="1" spc="-90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 </a:t>
                      </a:r>
                      <a:r>
                        <a:rPr sz="1500" b="1" spc="-135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2</a:t>
                      </a:r>
                      <a:r>
                        <a:rPr sz="1500" b="1" spc="-100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 </a:t>
                      </a:r>
                      <a:r>
                        <a:rPr sz="1500" b="1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–</a:t>
                      </a:r>
                      <a:r>
                        <a:rPr sz="1500" b="1" spc="-55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 </a:t>
                      </a:r>
                      <a:r>
                        <a:rPr sz="1500" b="1" spc="-75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Requirements</a:t>
                      </a:r>
                      <a:r>
                        <a:rPr sz="1500" b="1" spc="-50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for </a:t>
                      </a:r>
                      <a:r>
                        <a:rPr sz="1500" b="1" spc="-70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organizations</a:t>
                      </a:r>
                      <a:r>
                        <a:rPr sz="1500" b="1" spc="-25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 </a:t>
                      </a:r>
                      <a:r>
                        <a:rPr sz="1500" b="1" spc="-55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to</a:t>
                      </a:r>
                      <a:r>
                        <a:rPr sz="1500" b="1" spc="-85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 </a:t>
                      </a:r>
                      <a:r>
                        <a:rPr sz="1500" b="1" spc="-80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be</a:t>
                      </a:r>
                      <a:r>
                        <a:rPr sz="1500" b="1" spc="-95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 </a:t>
                      </a:r>
                      <a:r>
                        <a:rPr sz="1500" b="1" spc="-50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audited</a:t>
                      </a:r>
                      <a:r>
                        <a:rPr lang="en-US" sz="1500" b="1" spc="-50" dirty="0">
                          <a:solidFill>
                            <a:srgbClr val="C00000"/>
                          </a:solidFill>
                          <a:latin typeface="+mj-lt"/>
                          <a:cs typeface="Arial Black"/>
                        </a:rPr>
                        <a:t>              </a:t>
                      </a:r>
                    </a:p>
                    <a:p>
                      <a:pPr marL="146049" marR="201295" indent="0">
                        <a:lnSpc>
                          <a:spcPct val="100000"/>
                        </a:lnSpc>
                        <a:buClr>
                          <a:srgbClr val="208454"/>
                        </a:buClr>
                        <a:buSzPct val="76923"/>
                        <a:buFont typeface="Wingdings"/>
                        <a:buNone/>
                        <a:tabLst>
                          <a:tab pos="435609" algn="l"/>
                        </a:tabLst>
                      </a:pPr>
                      <a:r>
                        <a:rPr lang="en-US" altLang="ko-KR" sz="1500" b="1" i="1" dirty="0">
                          <a:solidFill>
                            <a:srgbClr val="C00000"/>
                          </a:solidFill>
                          <a:latin typeface="+mj-lt"/>
                          <a:cs typeface="Times New Roman"/>
                        </a:rPr>
                        <a:t>                 </a:t>
                      </a:r>
                      <a:r>
                        <a:rPr lang="ko-KR" altLang="en-US" sz="1200" b="1" i="1" dirty="0">
                          <a:solidFill>
                            <a:schemeClr val="tx1"/>
                          </a:solidFill>
                          <a:latin typeface="+mj-lt"/>
                          <a:cs typeface="Times New Roman"/>
                        </a:rPr>
                        <a:t>심사대상조직 요구사항</a:t>
                      </a:r>
                      <a:endParaRPr sz="1200" b="1" i="1" dirty="0">
                        <a:solidFill>
                          <a:schemeClr val="tx1"/>
                        </a:solidFill>
                        <a:latin typeface="+mj-lt"/>
                        <a:cs typeface="Times New Roman"/>
                      </a:endParaRPr>
                    </a:p>
                    <a:p>
                      <a:pPr marL="435609" indent="-289560">
                        <a:lnSpc>
                          <a:spcPct val="100000"/>
                        </a:lnSpc>
                        <a:buClr>
                          <a:srgbClr val="208454"/>
                        </a:buClr>
                        <a:buSzPct val="76923"/>
                        <a:buFont typeface="Wingdings"/>
                        <a:buChar char=""/>
                        <a:tabLst>
                          <a:tab pos="435609" algn="l"/>
                        </a:tabLst>
                      </a:pPr>
                      <a:r>
                        <a:rPr sz="1500" b="1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Part</a:t>
                      </a:r>
                      <a:r>
                        <a:rPr sz="1500" b="1" spc="5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3</a:t>
                      </a:r>
                      <a:r>
                        <a:rPr sz="1500" spc="5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spc="-8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–</a:t>
                      </a:r>
                      <a:r>
                        <a:rPr sz="1500" spc="5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Requirements</a:t>
                      </a:r>
                      <a:r>
                        <a:rPr sz="1500" spc="1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spc="6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for</a:t>
                      </a:r>
                      <a:r>
                        <a:rPr sz="1500" spc="5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spc="2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the</a:t>
                      </a:r>
                      <a:r>
                        <a:rPr lang="en-US" sz="1500" spc="0" dirty="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spc="2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certification</a:t>
                      </a:r>
                      <a:r>
                        <a:rPr sz="1500" spc="23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process</a:t>
                      </a:r>
                      <a:endParaRPr lang="en-US" sz="1500" spc="-10" dirty="0">
                        <a:solidFill>
                          <a:srgbClr val="424242"/>
                        </a:solidFill>
                        <a:latin typeface="+mj-lt"/>
                        <a:cs typeface="Arial"/>
                      </a:endParaRPr>
                    </a:p>
                    <a:p>
                      <a:pPr marL="146049" indent="0">
                        <a:lnSpc>
                          <a:spcPct val="100000"/>
                        </a:lnSpc>
                        <a:buClr>
                          <a:srgbClr val="208454"/>
                        </a:buClr>
                        <a:buSzPct val="76923"/>
                        <a:buFont typeface="Wingdings"/>
                        <a:buNone/>
                        <a:tabLst>
                          <a:tab pos="435609" algn="l"/>
                        </a:tabLst>
                      </a:pPr>
                      <a:r>
                        <a:rPr lang="en-US" altLang="ko-KR" sz="1500" dirty="0">
                          <a:latin typeface="+mj-lt"/>
                          <a:cs typeface="Times New Roman"/>
                        </a:rPr>
                        <a:t>                 </a:t>
                      </a:r>
                      <a:r>
                        <a:rPr lang="ko-KR" altLang="en-US" sz="1200" b="1" i="1" dirty="0">
                          <a:latin typeface="+mj-lt"/>
                          <a:cs typeface="Times New Roman"/>
                        </a:rPr>
                        <a:t>인증프로세스 요구사항</a:t>
                      </a:r>
                      <a:endParaRPr sz="1200" b="1" i="1" dirty="0">
                        <a:latin typeface="+mj-lt"/>
                        <a:cs typeface="Times New Roman"/>
                      </a:endParaRPr>
                    </a:p>
                    <a:p>
                      <a:pPr marL="435609" marR="490220" indent="-289560">
                        <a:lnSpc>
                          <a:spcPct val="100000"/>
                        </a:lnSpc>
                        <a:buClr>
                          <a:srgbClr val="208454"/>
                        </a:buClr>
                        <a:buSzPct val="76923"/>
                        <a:buFont typeface="Wingdings"/>
                        <a:buChar char=""/>
                        <a:tabLst>
                          <a:tab pos="435609" algn="l"/>
                        </a:tabLst>
                      </a:pPr>
                      <a:r>
                        <a:rPr sz="1500" b="1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Part</a:t>
                      </a:r>
                      <a:r>
                        <a:rPr sz="1500" b="1" spc="6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4</a:t>
                      </a:r>
                      <a:r>
                        <a:rPr sz="1500" spc="6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spc="-8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–</a:t>
                      </a:r>
                      <a:r>
                        <a:rPr sz="1500" spc="6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Requirements</a:t>
                      </a:r>
                      <a:r>
                        <a:rPr sz="1500" spc="13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spc="4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for </a:t>
                      </a:r>
                      <a:r>
                        <a:rPr sz="1500" b="1" spc="10" dirty="0">
                          <a:solidFill>
                            <a:srgbClr val="FF0000"/>
                          </a:solidFill>
                          <a:latin typeface="+mj-lt"/>
                          <a:cs typeface="Arial"/>
                        </a:rPr>
                        <a:t>C</a:t>
                      </a:r>
                      <a:r>
                        <a:rPr sz="1500" spc="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ertification</a:t>
                      </a:r>
                      <a:r>
                        <a:rPr lang="en-US" sz="1500" spc="24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0000"/>
                          </a:solidFill>
                          <a:latin typeface="+mj-lt"/>
                          <a:cs typeface="Arial"/>
                        </a:rPr>
                        <a:t>B</a:t>
                      </a:r>
                      <a:r>
                        <a:rPr sz="1500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odies</a:t>
                      </a:r>
                      <a:endParaRPr lang="en-US" sz="1500" spc="-10" dirty="0">
                        <a:solidFill>
                          <a:srgbClr val="424242"/>
                        </a:solidFill>
                        <a:latin typeface="+mj-lt"/>
                        <a:cs typeface="Arial"/>
                      </a:endParaRPr>
                    </a:p>
                    <a:p>
                      <a:pPr marL="435609" marR="490220" indent="-289560">
                        <a:lnSpc>
                          <a:spcPct val="100000"/>
                        </a:lnSpc>
                        <a:buClr>
                          <a:srgbClr val="208454"/>
                        </a:buClr>
                        <a:buSzPct val="76923"/>
                        <a:buFont typeface="Wingdings"/>
                        <a:buChar char=""/>
                        <a:tabLst>
                          <a:tab pos="435609" algn="l"/>
                        </a:tabLst>
                      </a:pPr>
                      <a:endParaRPr sz="1500" dirty="0">
                        <a:latin typeface="+mj-lt"/>
                        <a:cs typeface="Times New Roman"/>
                      </a:endParaRPr>
                    </a:p>
                    <a:p>
                      <a:pPr marL="435609" indent="-28956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208454"/>
                        </a:buClr>
                        <a:buSzPct val="76923"/>
                        <a:buFont typeface="Wingdings"/>
                        <a:buChar char=""/>
                        <a:tabLst>
                          <a:tab pos="435609" algn="l"/>
                        </a:tabLst>
                      </a:pPr>
                      <a:r>
                        <a:rPr sz="1500" b="1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Part</a:t>
                      </a:r>
                      <a:r>
                        <a:rPr sz="1500" b="1" spc="5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5</a:t>
                      </a:r>
                      <a:r>
                        <a:rPr sz="1500" spc="6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spc="-8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–</a:t>
                      </a:r>
                      <a:r>
                        <a:rPr sz="1500" spc="7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Requirements</a:t>
                      </a:r>
                      <a:r>
                        <a:rPr sz="1500" spc="12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spc="4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for</a:t>
                      </a:r>
                      <a:endParaRPr sz="1500" dirty="0">
                        <a:latin typeface="+mj-lt"/>
                        <a:cs typeface="Arial"/>
                      </a:endParaRPr>
                    </a:p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0000"/>
                          </a:solidFill>
                          <a:latin typeface="+mj-lt"/>
                          <a:cs typeface="Arial"/>
                        </a:rPr>
                        <a:t>A</a:t>
                      </a:r>
                      <a:r>
                        <a:rPr sz="1500" spc="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ccreditation</a:t>
                      </a:r>
                      <a:r>
                        <a:rPr sz="1500" spc="24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0000"/>
                          </a:solidFill>
                          <a:latin typeface="+mj-lt"/>
                          <a:cs typeface="Arial"/>
                        </a:rPr>
                        <a:t>B</a:t>
                      </a:r>
                      <a:r>
                        <a:rPr sz="1500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odies</a:t>
                      </a:r>
                      <a:endParaRPr sz="1500" dirty="0">
                        <a:latin typeface="+mj-lt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9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1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Definitions</a:t>
                      </a:r>
                      <a:r>
                        <a:rPr sz="1300" spc="20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1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300" spc="16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3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normative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references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9D1"/>
                    </a:solidFill>
                  </a:tcPr>
                </a:tc>
                <a:tc>
                  <a:txBody>
                    <a:bodyPr/>
                    <a:lstStyle/>
                    <a:p>
                      <a:pPr marL="437515" indent="-289560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208454"/>
                        </a:buClr>
                        <a:buSzPct val="76923"/>
                        <a:buFont typeface="Wingdings"/>
                        <a:buChar char=""/>
                        <a:tabLst>
                          <a:tab pos="437515" algn="l"/>
                        </a:tabLst>
                      </a:pPr>
                      <a:r>
                        <a:rPr sz="130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Annex</a:t>
                      </a:r>
                      <a:r>
                        <a:rPr sz="1300" spc="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00" spc="-1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8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00" spc="-1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6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CB</a:t>
                      </a:r>
                      <a:r>
                        <a:rPr sz="1300" spc="1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Certificate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scope</a:t>
                      </a:r>
                      <a:r>
                        <a:rPr sz="1300" spc="4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statements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437515" indent="-289560">
                        <a:lnSpc>
                          <a:spcPct val="100000"/>
                        </a:lnSpc>
                        <a:buClr>
                          <a:srgbClr val="208454"/>
                        </a:buClr>
                        <a:buSzPct val="76923"/>
                        <a:buFont typeface="Wingdings"/>
                        <a:buChar char=""/>
                        <a:tabLst>
                          <a:tab pos="437515" algn="l"/>
                        </a:tabLst>
                      </a:pPr>
                      <a:r>
                        <a:rPr sz="130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Annex</a:t>
                      </a:r>
                      <a:r>
                        <a:rPr sz="1300" spc="4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300" spc="3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8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00" spc="2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6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CB</a:t>
                      </a:r>
                      <a:r>
                        <a:rPr sz="1300" spc="5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Audit</a:t>
                      </a:r>
                      <a:r>
                        <a:rPr sz="1300" spc="5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4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report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requirements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437515" indent="-289560">
                        <a:lnSpc>
                          <a:spcPct val="100000"/>
                        </a:lnSpc>
                        <a:buClr>
                          <a:srgbClr val="208454"/>
                        </a:buClr>
                        <a:buSzPct val="76923"/>
                        <a:buFont typeface="Wingdings"/>
                        <a:buChar char=""/>
                        <a:tabLst>
                          <a:tab pos="437515" algn="l"/>
                        </a:tabLst>
                      </a:pPr>
                      <a:r>
                        <a:rPr sz="130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Annex 3</a:t>
                      </a:r>
                      <a:r>
                        <a:rPr sz="1300" spc="-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8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00" spc="-1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6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CB</a:t>
                      </a:r>
                      <a:r>
                        <a:rPr sz="1300" spc="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Certificate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templates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437515" marR="189865" indent="-28956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208454"/>
                        </a:buClr>
                        <a:buSzPct val="76923"/>
                        <a:buFont typeface="Wingdings"/>
                        <a:buChar char=""/>
                        <a:tabLst>
                          <a:tab pos="437515" algn="l"/>
                        </a:tabLst>
                      </a:pPr>
                      <a:r>
                        <a:rPr sz="130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Annex</a:t>
                      </a:r>
                      <a:r>
                        <a:rPr sz="1300" spc="-1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300" spc="-2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8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00" spc="-2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AB</a:t>
                      </a:r>
                      <a:r>
                        <a:rPr sz="1300" spc="-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Accreditation certificate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  <a:buClr>
                          <a:srgbClr val="208454"/>
                        </a:buClr>
                        <a:buFont typeface="Wingdings"/>
                        <a:buChar char=""/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437515" indent="-289560">
                        <a:lnSpc>
                          <a:spcPct val="100000"/>
                        </a:lnSpc>
                        <a:buClr>
                          <a:srgbClr val="208454"/>
                        </a:buClr>
                        <a:buSzPct val="76923"/>
                        <a:buFont typeface="Wingdings"/>
                        <a:buChar char=""/>
                        <a:tabLst>
                          <a:tab pos="437515" algn="l"/>
                        </a:tabLst>
                      </a:pPr>
                      <a:r>
                        <a:rPr sz="130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Annex</a:t>
                      </a:r>
                      <a:r>
                        <a:rPr sz="1300" spc="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300" spc="-1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8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00" spc="-1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6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CB</a:t>
                      </a:r>
                      <a:r>
                        <a:rPr sz="1300" spc="1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Requirements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sz="1300" spc="7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300" spc="2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300" spc="3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1300" spc="3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6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300" spc="1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ICT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9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997" y="1883486"/>
            <a:ext cx="46151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rgbClr val="FFFFFF"/>
                </a:solidFill>
              </a:rPr>
              <a:t>PART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1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–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SCHEME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92C621F7-9BD2-820F-416B-6056F11033C3}"/>
              </a:ext>
            </a:extLst>
          </p:cNvPr>
          <p:cNvSpPr txBox="1">
            <a:spLocks/>
          </p:cNvSpPr>
          <p:nvPr/>
        </p:nvSpPr>
        <p:spPr>
          <a:xfrm>
            <a:off x="3617087" y="2498725"/>
            <a:ext cx="1905000" cy="39754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08454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ko-KR" altLang="en-US" sz="2500" spc="-35" dirty="0">
                <a:solidFill>
                  <a:schemeClr val="tx1"/>
                </a:solidFill>
              </a:rPr>
              <a:t>    스킴 개요</a:t>
            </a:r>
            <a:endParaRPr lang="en-US" sz="2500"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822325"/>
            <a:ext cx="3733800" cy="4267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9" y="270939"/>
            <a:ext cx="8142224" cy="896797"/>
          </a:xfrm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/>
              <a:t>MAIN</a:t>
            </a:r>
            <a:r>
              <a:rPr spc="-30" dirty="0"/>
              <a:t> </a:t>
            </a:r>
            <a:r>
              <a:rPr dirty="0"/>
              <a:t>CHANGES</a:t>
            </a:r>
            <a:r>
              <a:rPr spc="-55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spc="-45" dirty="0"/>
              <a:t>PART</a:t>
            </a:r>
            <a:r>
              <a:rPr spc="-55" dirty="0"/>
              <a:t> </a:t>
            </a:r>
            <a:r>
              <a:rPr spc="-50"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000" y="1167736"/>
            <a:ext cx="3639185" cy="310597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45134" indent="-432434">
              <a:lnSpc>
                <a:spcPct val="100000"/>
              </a:lnSpc>
              <a:spcBef>
                <a:spcPts val="700"/>
              </a:spcBef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r>
              <a:rPr sz="2000" b="1" spc="-95" dirty="0">
                <a:solidFill>
                  <a:srgbClr val="424242"/>
                </a:solidFill>
                <a:latin typeface="+mj-lt"/>
                <a:cs typeface="Arial Black"/>
              </a:rPr>
              <a:t>Added</a:t>
            </a:r>
            <a:r>
              <a:rPr sz="2000" b="1" spc="-12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z="2000" b="1" spc="-40" dirty="0">
                <a:solidFill>
                  <a:srgbClr val="424242"/>
                </a:solidFill>
                <a:latin typeface="+mj-lt"/>
                <a:cs typeface="Arial Black"/>
              </a:rPr>
              <a:t>in</a:t>
            </a:r>
            <a:r>
              <a:rPr sz="2000" b="1" spc="-114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z="2000" b="1" spc="-50" dirty="0">
                <a:solidFill>
                  <a:srgbClr val="424242"/>
                </a:solidFill>
                <a:latin typeface="+mj-lt"/>
                <a:cs typeface="Arial Black"/>
              </a:rPr>
              <a:t>the</a:t>
            </a:r>
            <a:r>
              <a:rPr sz="2000" b="1" spc="-105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z="2000" b="1" spc="-80" dirty="0">
                <a:solidFill>
                  <a:srgbClr val="424242"/>
                </a:solidFill>
                <a:latin typeface="+mj-lt"/>
                <a:cs typeface="Arial Black"/>
              </a:rPr>
              <a:t>following</a:t>
            </a:r>
            <a:r>
              <a:rPr sz="2000" b="1" spc="-85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z="2000" b="1" spc="-10" dirty="0">
                <a:solidFill>
                  <a:srgbClr val="424242"/>
                </a:solidFill>
                <a:latin typeface="+mj-lt"/>
                <a:cs typeface="Arial Black"/>
              </a:rPr>
              <a:t>scopes:</a:t>
            </a:r>
            <a:endParaRPr sz="2000" b="1" dirty="0">
              <a:latin typeface="+mj-lt"/>
              <a:cs typeface="Arial Black"/>
            </a:endParaRPr>
          </a:p>
          <a:p>
            <a:pPr marL="661670" marR="371475" lvl="1" indent="-216535">
              <a:lnSpc>
                <a:spcPct val="100000"/>
              </a:lnSpc>
              <a:buClr>
                <a:srgbClr val="208454"/>
              </a:buClr>
              <a:buSzPct val="78125"/>
              <a:buChar char="•"/>
              <a:tabLst>
                <a:tab pos="661670" algn="l"/>
              </a:tabLst>
            </a:pPr>
            <a:r>
              <a:rPr lang="ko-KR" altLang="en-US" sz="15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동물 </a:t>
            </a:r>
            <a:r>
              <a:rPr lang="en-US" altLang="ko-KR" sz="15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1</a:t>
            </a:r>
            <a:r>
              <a:rPr lang="ko-KR" altLang="en-US" sz="15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차 전환</a:t>
            </a:r>
            <a:r>
              <a:rPr sz="1500" spc="-1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</a:t>
            </a:r>
            <a:endParaRPr lang="en-US" sz="1500" spc="-10" dirty="0">
              <a:solidFill>
                <a:srgbClr val="424242"/>
              </a:solidFill>
              <a:latin typeface="+mj-ea"/>
              <a:ea typeface="+mj-ea"/>
              <a:cs typeface="Arial"/>
            </a:endParaRPr>
          </a:p>
          <a:p>
            <a:pPr marL="445135" marR="371475" lvl="1">
              <a:lnSpc>
                <a:spcPct val="100000"/>
              </a:lnSpc>
              <a:buClr>
                <a:srgbClr val="208454"/>
              </a:buClr>
              <a:buSzPct val="78125"/>
              <a:tabLst>
                <a:tab pos="661670" algn="l"/>
              </a:tabLst>
            </a:pPr>
            <a:r>
              <a:rPr lang="en-US" sz="1500" spc="-1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   </a:t>
            </a:r>
            <a:r>
              <a:rPr sz="1500" spc="-1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 </a:t>
            </a:r>
            <a:r>
              <a:rPr sz="1500" spc="-2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e.g.,</a:t>
            </a:r>
            <a:r>
              <a:rPr sz="1500" spc="-5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 </a:t>
            </a:r>
            <a:r>
              <a:rPr lang="ko-KR" altLang="en-US" sz="1500" spc="4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도살장</a:t>
            </a:r>
            <a:r>
              <a:rPr sz="1500" spc="-6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 </a:t>
            </a:r>
            <a:r>
              <a:rPr sz="1500" b="1" spc="-20" dirty="0">
                <a:solidFill>
                  <a:srgbClr val="C00000"/>
                </a:solidFill>
                <a:latin typeface="+mj-ea"/>
                <a:ea typeface="+mj-ea"/>
                <a:cs typeface="Arial"/>
              </a:rPr>
              <a:t>(C0)</a:t>
            </a:r>
            <a:endParaRPr sz="1500" b="1" dirty="0">
              <a:solidFill>
                <a:srgbClr val="C00000"/>
              </a:solidFill>
              <a:latin typeface="+mj-ea"/>
              <a:ea typeface="+mj-ea"/>
              <a:cs typeface="Arial"/>
            </a:endParaRPr>
          </a:p>
          <a:p>
            <a:pPr marL="661670" marR="200025" lvl="1" indent="-216535">
              <a:lnSpc>
                <a:spcPct val="100000"/>
              </a:lnSpc>
              <a:spcBef>
                <a:spcPts val="600"/>
              </a:spcBef>
              <a:buClr>
                <a:srgbClr val="208454"/>
              </a:buClr>
              <a:buSzPct val="78125"/>
              <a:buChar char="•"/>
              <a:tabLst>
                <a:tab pos="661670" algn="l"/>
              </a:tabLst>
            </a:pPr>
            <a:r>
              <a:rPr lang="ko-KR" altLang="en-US" sz="15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식물 제품의 전처리 처리</a:t>
            </a:r>
            <a:r>
              <a:rPr sz="1500" b="1" spc="-30" dirty="0">
                <a:solidFill>
                  <a:srgbClr val="C00000"/>
                </a:solidFill>
                <a:latin typeface="+mj-ea"/>
                <a:ea typeface="+mj-ea"/>
                <a:cs typeface="Arial"/>
              </a:rPr>
              <a:t>(BIII),</a:t>
            </a:r>
            <a:r>
              <a:rPr sz="1500" b="1" spc="-40" dirty="0">
                <a:solidFill>
                  <a:srgbClr val="C00000"/>
                </a:solidFill>
                <a:latin typeface="+mj-ea"/>
                <a:ea typeface="+mj-ea"/>
                <a:cs typeface="Arial"/>
              </a:rPr>
              <a:t> </a:t>
            </a:r>
            <a:r>
              <a:rPr sz="1500" spc="-2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e.g.,</a:t>
            </a:r>
            <a:r>
              <a:rPr sz="1500" spc="-6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 </a:t>
            </a:r>
            <a:r>
              <a:rPr lang="ko-KR" altLang="en-US" sz="15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과일 및 채소 팩하우스</a:t>
            </a:r>
            <a:endParaRPr sz="1500" dirty="0">
              <a:latin typeface="+mj-ea"/>
              <a:ea typeface="+mj-ea"/>
              <a:cs typeface="Arial"/>
            </a:endParaRPr>
          </a:p>
          <a:p>
            <a:pPr marL="661670" lvl="1" indent="-215900">
              <a:lnSpc>
                <a:spcPct val="100000"/>
              </a:lnSpc>
              <a:spcBef>
                <a:spcPts val="600"/>
              </a:spcBef>
              <a:buClr>
                <a:srgbClr val="208454"/>
              </a:buClr>
              <a:buSzPct val="78125"/>
              <a:buChar char="•"/>
              <a:tabLst>
                <a:tab pos="661670" algn="l"/>
              </a:tabLst>
            </a:pPr>
            <a:r>
              <a:rPr lang="ko-KR" altLang="en-US" sz="1500" b="1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무역 및 중개</a:t>
            </a:r>
            <a:r>
              <a:rPr sz="1500" b="1" spc="-20" dirty="0">
                <a:solidFill>
                  <a:srgbClr val="C00000"/>
                </a:solidFill>
                <a:latin typeface="+mj-ea"/>
                <a:ea typeface="+mj-ea"/>
                <a:cs typeface="Arial"/>
              </a:rPr>
              <a:t>(FII)</a:t>
            </a:r>
            <a:endParaRPr sz="1500" b="1" dirty="0">
              <a:solidFill>
                <a:srgbClr val="C00000"/>
              </a:solidFill>
              <a:latin typeface="+mj-ea"/>
              <a:ea typeface="+mj-ea"/>
              <a:cs typeface="Arial"/>
            </a:endParaRPr>
          </a:p>
          <a:p>
            <a:pPr marL="661670" lvl="1" indent="-215900">
              <a:lnSpc>
                <a:spcPct val="100000"/>
              </a:lnSpc>
              <a:spcBef>
                <a:spcPts val="605"/>
              </a:spcBef>
              <a:buClr>
                <a:srgbClr val="208454"/>
              </a:buClr>
              <a:buSzPct val="78125"/>
              <a:buChar char="•"/>
              <a:tabLst>
                <a:tab pos="661670" algn="l"/>
              </a:tabLst>
            </a:pPr>
            <a:r>
              <a:rPr lang="ko-KR" altLang="en-US" sz="15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반려동물 사료 카테고리 이동 </a:t>
            </a:r>
            <a:r>
              <a:rPr sz="1600" b="1" spc="-50" dirty="0">
                <a:solidFill>
                  <a:srgbClr val="C00000"/>
                </a:solidFill>
                <a:latin typeface="+mj-lt"/>
                <a:cs typeface="Arial"/>
              </a:rPr>
              <a:t>C</a:t>
            </a:r>
            <a:endParaRPr sz="1600" b="1" dirty="0">
              <a:solidFill>
                <a:srgbClr val="C00000"/>
              </a:solidFill>
              <a:latin typeface="+mj-lt"/>
              <a:cs typeface="Arial"/>
            </a:endParaRPr>
          </a:p>
          <a:p>
            <a:pPr marL="445134" indent="-432434">
              <a:lnSpc>
                <a:spcPct val="100000"/>
              </a:lnSpc>
              <a:spcBef>
                <a:spcPts val="600"/>
              </a:spcBef>
              <a:buClr>
                <a:srgbClr val="208454"/>
              </a:buClr>
              <a:buSzPct val="78125"/>
              <a:buFont typeface="Wingdings"/>
              <a:buChar char=""/>
              <a:tabLst>
                <a:tab pos="445134" algn="l"/>
              </a:tabLst>
            </a:pPr>
            <a:r>
              <a:rPr sz="2000" b="1" spc="-100" dirty="0">
                <a:solidFill>
                  <a:srgbClr val="424242"/>
                </a:solidFill>
                <a:latin typeface="+mj-lt"/>
                <a:cs typeface="Arial Black"/>
              </a:rPr>
              <a:t>Removed</a:t>
            </a:r>
            <a:r>
              <a:rPr sz="2000" b="1" spc="-155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z="2000" b="1" spc="-50" dirty="0">
                <a:solidFill>
                  <a:srgbClr val="424242"/>
                </a:solidFill>
                <a:latin typeface="+mj-lt"/>
                <a:cs typeface="Arial Black"/>
              </a:rPr>
              <a:t>the</a:t>
            </a:r>
            <a:r>
              <a:rPr sz="2000" b="1" spc="-11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z="2000" b="1" spc="-80" dirty="0">
                <a:solidFill>
                  <a:srgbClr val="424242"/>
                </a:solidFill>
                <a:latin typeface="+mj-lt"/>
                <a:cs typeface="Arial Black"/>
              </a:rPr>
              <a:t>following</a:t>
            </a:r>
            <a:r>
              <a:rPr sz="2000" b="1" spc="-95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z="2000" b="1" spc="-40" dirty="0">
                <a:solidFill>
                  <a:srgbClr val="424242"/>
                </a:solidFill>
                <a:latin typeface="+mj-lt"/>
                <a:cs typeface="Arial Black"/>
              </a:rPr>
              <a:t>scopes:</a:t>
            </a:r>
            <a:endParaRPr sz="2000" b="1" dirty="0">
              <a:latin typeface="+mj-lt"/>
              <a:cs typeface="Arial Black"/>
            </a:endParaRPr>
          </a:p>
          <a:p>
            <a:pPr marL="661670" lvl="1" indent="-215900">
              <a:lnSpc>
                <a:spcPct val="100000"/>
              </a:lnSpc>
              <a:spcBef>
                <a:spcPts val="600"/>
              </a:spcBef>
              <a:buClr>
                <a:srgbClr val="208454"/>
              </a:buClr>
              <a:buSzPct val="78125"/>
              <a:buChar char="•"/>
              <a:tabLst>
                <a:tab pos="661670" algn="l"/>
              </a:tabLst>
            </a:pPr>
            <a:r>
              <a:rPr sz="1700" dirty="0">
                <a:solidFill>
                  <a:srgbClr val="424242"/>
                </a:solidFill>
                <a:latin typeface="+mj-lt"/>
                <a:cs typeface="Arial"/>
              </a:rPr>
              <a:t>Farming</a:t>
            </a:r>
            <a:r>
              <a:rPr sz="1700" spc="8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700" dirty="0">
                <a:solidFill>
                  <a:srgbClr val="424242"/>
                </a:solidFill>
                <a:latin typeface="+mj-lt"/>
                <a:cs typeface="Arial"/>
              </a:rPr>
              <a:t>scope</a:t>
            </a:r>
            <a:r>
              <a:rPr sz="1700" spc="8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600" dirty="0">
                <a:solidFill>
                  <a:srgbClr val="C00000"/>
                </a:solidFill>
                <a:latin typeface="+mj-lt"/>
                <a:cs typeface="Arial"/>
              </a:rPr>
              <a:t>(Category</a:t>
            </a:r>
            <a:r>
              <a:rPr sz="1600" spc="50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+mj-lt"/>
                <a:cs typeface="Arial"/>
              </a:rPr>
              <a:t>A)</a:t>
            </a:r>
            <a:endParaRPr sz="1600" dirty="0">
              <a:solidFill>
                <a:srgbClr val="C00000"/>
              </a:solidFill>
              <a:latin typeface="+mj-lt"/>
              <a:cs typeface="Arial"/>
            </a:endParaRPr>
          </a:p>
          <a:p>
            <a:pPr marL="661670" lvl="1" indent="-215900">
              <a:lnSpc>
                <a:spcPct val="100000"/>
              </a:lnSpc>
              <a:spcBef>
                <a:spcPts val="605"/>
              </a:spcBef>
              <a:buClr>
                <a:srgbClr val="208454"/>
              </a:buClr>
              <a:buSzPct val="78125"/>
              <a:buChar char="•"/>
              <a:tabLst>
                <a:tab pos="661670" algn="l"/>
              </a:tabLst>
            </a:pPr>
            <a:r>
              <a:rPr sz="1600" spc="-170" dirty="0">
                <a:solidFill>
                  <a:srgbClr val="424242"/>
                </a:solidFill>
                <a:latin typeface="+mj-lt"/>
                <a:cs typeface="Arial"/>
              </a:rPr>
              <a:t>FSSC</a:t>
            </a:r>
            <a:r>
              <a:rPr sz="1600" spc="5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600" dirty="0">
                <a:solidFill>
                  <a:srgbClr val="424242"/>
                </a:solidFill>
                <a:latin typeface="+mj-lt"/>
                <a:cs typeface="Arial"/>
              </a:rPr>
              <a:t>22000-</a:t>
            </a:r>
            <a:r>
              <a:rPr sz="1600" spc="-10" dirty="0">
                <a:solidFill>
                  <a:srgbClr val="C00000"/>
                </a:solidFill>
                <a:latin typeface="+mj-lt"/>
                <a:cs typeface="Arial"/>
              </a:rPr>
              <a:t>Quality</a:t>
            </a:r>
            <a:endParaRPr sz="1600" dirty="0">
              <a:solidFill>
                <a:srgbClr val="C0000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050925"/>
            <a:ext cx="7308850" cy="8953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433320" marR="5080" indent="-2421255">
              <a:lnSpc>
                <a:spcPts val="3240"/>
              </a:lnSpc>
              <a:spcBef>
                <a:spcPts val="509"/>
              </a:spcBef>
            </a:pPr>
            <a:r>
              <a:rPr spc="-45" dirty="0">
                <a:solidFill>
                  <a:srgbClr val="FFFFFF"/>
                </a:solidFill>
              </a:rPr>
              <a:t>PART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–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REQUIREMENTS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ORGANIZATION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BE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AUDITED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81992-C0F5-3E3B-F781-A16D1DFA6A1E}"/>
              </a:ext>
            </a:extLst>
          </p:cNvPr>
          <p:cNvSpPr txBox="1"/>
          <p:nvPr/>
        </p:nvSpPr>
        <p:spPr>
          <a:xfrm>
            <a:off x="2819400" y="2498725"/>
            <a:ext cx="35052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buClr>
                <a:srgbClr val="208454"/>
              </a:buClr>
              <a:tabLst>
                <a:tab pos="445134" algn="l"/>
              </a:tabLst>
            </a:pPr>
            <a:r>
              <a:rPr lang="ko-KR" altLang="en-US" sz="2400" b="1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심사대상조직 요구사항</a:t>
            </a:r>
            <a:endParaRPr lang="en-US" altLang="ko-KR" sz="2400" b="1" dirty="0">
              <a:solidFill>
                <a:schemeClr val="tx1"/>
              </a:solidFill>
              <a:latin typeface="+mj-ea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81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/>
              <a:t>SCHEME</a:t>
            </a:r>
            <a:r>
              <a:rPr spc="-35" dirty="0"/>
              <a:t> </a:t>
            </a:r>
            <a:r>
              <a:rPr dirty="0"/>
              <a:t>CHANGES</a:t>
            </a:r>
            <a:r>
              <a:rPr spc="-40" dirty="0"/>
              <a:t> </a:t>
            </a:r>
            <a:r>
              <a:rPr dirty="0"/>
              <a:t>&amp;</a:t>
            </a:r>
            <a:r>
              <a:rPr spc="-15" dirty="0"/>
              <a:t> </a:t>
            </a:r>
            <a:r>
              <a:rPr spc="-30" dirty="0"/>
              <a:t>INTERPRETATIONS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2000" y="1431925"/>
            <a:ext cx="6635750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770" marR="182880" indent="-433705">
              <a:lnSpc>
                <a:spcPct val="100000"/>
              </a:lnSpc>
              <a:spcBef>
                <a:spcPts val="100"/>
              </a:spcBef>
              <a:buClr>
                <a:srgbClr val="208454"/>
              </a:buClr>
              <a:buFont typeface="Wingdings"/>
              <a:buChar char=""/>
              <a:tabLst>
                <a:tab pos="445770" algn="l"/>
              </a:tabLst>
            </a:pPr>
            <a:r>
              <a:rPr dirty="0">
                <a:latin typeface="+mj-lt"/>
              </a:rPr>
              <a:t>Scheme</a:t>
            </a:r>
            <a:r>
              <a:rPr spc="5" dirty="0">
                <a:latin typeface="+mj-lt"/>
              </a:rPr>
              <a:t> </a:t>
            </a:r>
            <a:r>
              <a:rPr spc="75" dirty="0">
                <a:latin typeface="+mj-lt"/>
              </a:rPr>
              <a:t>interpretation</a:t>
            </a:r>
            <a:r>
              <a:rPr spc="60" dirty="0">
                <a:latin typeface="+mj-lt"/>
              </a:rPr>
              <a:t> </a:t>
            </a:r>
            <a:r>
              <a:rPr dirty="0">
                <a:latin typeface="+mj-lt"/>
              </a:rPr>
              <a:t>articles</a:t>
            </a:r>
            <a:r>
              <a:rPr spc="-10" dirty="0">
                <a:latin typeface="+mj-lt"/>
              </a:rPr>
              <a:t> </a:t>
            </a:r>
            <a:r>
              <a:rPr dirty="0">
                <a:latin typeface="+mj-lt"/>
              </a:rPr>
              <a:t>have</a:t>
            </a:r>
            <a:r>
              <a:rPr spc="10" dirty="0">
                <a:latin typeface="+mj-lt"/>
              </a:rPr>
              <a:t> </a:t>
            </a:r>
            <a:r>
              <a:rPr spc="50" dirty="0">
                <a:latin typeface="+mj-lt"/>
              </a:rPr>
              <a:t>been</a:t>
            </a:r>
            <a:r>
              <a:rPr spc="5" dirty="0">
                <a:latin typeface="+mj-lt"/>
              </a:rPr>
              <a:t> </a:t>
            </a:r>
            <a:r>
              <a:rPr spc="55" dirty="0">
                <a:latin typeface="+mj-lt"/>
              </a:rPr>
              <a:t>included</a:t>
            </a:r>
            <a:r>
              <a:rPr spc="-15" dirty="0">
                <a:latin typeface="+mj-lt"/>
              </a:rPr>
              <a:t> </a:t>
            </a:r>
            <a:r>
              <a:rPr spc="75" dirty="0">
                <a:latin typeface="+mj-lt"/>
              </a:rPr>
              <a:t>in</a:t>
            </a:r>
            <a:r>
              <a:rPr spc="10" dirty="0">
                <a:latin typeface="+mj-lt"/>
              </a:rPr>
              <a:t> </a:t>
            </a:r>
            <a:r>
              <a:rPr spc="45" dirty="0">
                <a:latin typeface="+mj-lt"/>
              </a:rPr>
              <a:t>the </a:t>
            </a:r>
            <a:r>
              <a:rPr dirty="0">
                <a:latin typeface="+mj-lt"/>
              </a:rPr>
              <a:t>Scheme</a:t>
            </a:r>
            <a:r>
              <a:rPr spc="-30" dirty="0">
                <a:latin typeface="+mj-lt"/>
              </a:rPr>
              <a:t> </a:t>
            </a:r>
            <a:r>
              <a:rPr dirty="0">
                <a:latin typeface="+mj-lt"/>
              </a:rPr>
              <a:t>(</a:t>
            </a:r>
            <a:r>
              <a:rPr b="1" dirty="0">
                <a:solidFill>
                  <a:srgbClr val="C00000"/>
                </a:solidFill>
                <a:latin typeface="+mj-lt"/>
              </a:rPr>
              <a:t>Part</a:t>
            </a:r>
            <a:r>
              <a:rPr b="1" spc="-15" dirty="0">
                <a:solidFill>
                  <a:srgbClr val="C00000"/>
                </a:solidFill>
                <a:latin typeface="+mj-lt"/>
              </a:rPr>
              <a:t> </a:t>
            </a:r>
            <a:r>
              <a:rPr b="1" dirty="0">
                <a:solidFill>
                  <a:srgbClr val="C00000"/>
                </a:solidFill>
                <a:latin typeface="+mj-lt"/>
              </a:rPr>
              <a:t>2,</a:t>
            </a:r>
            <a:r>
              <a:rPr b="1" spc="-10" dirty="0">
                <a:solidFill>
                  <a:srgbClr val="C00000"/>
                </a:solidFill>
                <a:latin typeface="+mj-lt"/>
              </a:rPr>
              <a:t> </a:t>
            </a:r>
            <a:r>
              <a:rPr b="1" dirty="0">
                <a:solidFill>
                  <a:srgbClr val="C00000"/>
                </a:solidFill>
                <a:latin typeface="+mj-lt"/>
              </a:rPr>
              <a:t>Section</a:t>
            </a:r>
            <a:r>
              <a:rPr b="1" spc="-5" dirty="0">
                <a:solidFill>
                  <a:srgbClr val="C00000"/>
                </a:solidFill>
                <a:latin typeface="+mj-lt"/>
              </a:rPr>
              <a:t> </a:t>
            </a:r>
            <a:r>
              <a:rPr b="1" spc="-10" dirty="0">
                <a:solidFill>
                  <a:srgbClr val="C00000"/>
                </a:solidFill>
                <a:latin typeface="+mj-lt"/>
              </a:rPr>
              <a:t>2.2</a:t>
            </a:r>
            <a:r>
              <a:rPr spc="-10" dirty="0">
                <a:latin typeface="+mj-lt"/>
              </a:rPr>
              <a:t>).</a:t>
            </a:r>
          </a:p>
          <a:p>
            <a:pPr marL="445134" indent="-432434">
              <a:lnSpc>
                <a:spcPct val="100000"/>
              </a:lnSpc>
              <a:spcBef>
                <a:spcPts val="1995"/>
              </a:spcBef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r>
              <a:rPr dirty="0">
                <a:latin typeface="+mj-lt"/>
              </a:rPr>
              <a:t>These</a:t>
            </a:r>
            <a:r>
              <a:rPr spc="50" dirty="0">
                <a:latin typeface="+mj-lt"/>
              </a:rPr>
              <a:t> </a:t>
            </a:r>
            <a:r>
              <a:rPr dirty="0">
                <a:latin typeface="+mj-lt"/>
              </a:rPr>
              <a:t>articles</a:t>
            </a:r>
            <a:r>
              <a:rPr spc="45" dirty="0">
                <a:latin typeface="+mj-lt"/>
              </a:rPr>
              <a:t> </a:t>
            </a:r>
            <a:r>
              <a:rPr dirty="0">
                <a:latin typeface="+mj-lt"/>
              </a:rPr>
              <a:t>are</a:t>
            </a:r>
            <a:r>
              <a:rPr spc="35" dirty="0">
                <a:latin typeface="+mj-lt"/>
              </a:rPr>
              <a:t> </a:t>
            </a:r>
            <a:r>
              <a:rPr dirty="0">
                <a:latin typeface="+mj-lt"/>
              </a:rPr>
              <a:t>available</a:t>
            </a:r>
            <a:r>
              <a:rPr spc="-25" dirty="0">
                <a:latin typeface="+mj-lt"/>
              </a:rPr>
              <a:t> </a:t>
            </a:r>
            <a:r>
              <a:rPr spc="100" dirty="0">
                <a:latin typeface="+mj-lt"/>
              </a:rPr>
              <a:t>to</a:t>
            </a:r>
            <a:r>
              <a:rPr spc="60" dirty="0">
                <a:latin typeface="+mj-lt"/>
              </a:rPr>
              <a:t> </a:t>
            </a:r>
            <a:r>
              <a:rPr spc="-85" dirty="0">
                <a:latin typeface="+mj-lt"/>
              </a:rPr>
              <a:t>CBs</a:t>
            </a:r>
            <a:r>
              <a:rPr spc="45" dirty="0">
                <a:latin typeface="+mj-lt"/>
              </a:rPr>
              <a:t> </a:t>
            </a:r>
            <a:r>
              <a:rPr spc="75" dirty="0">
                <a:latin typeface="+mj-lt"/>
              </a:rPr>
              <a:t>in </a:t>
            </a:r>
            <a:r>
              <a:rPr spc="-10" dirty="0">
                <a:latin typeface="+mj-lt"/>
              </a:rPr>
              <a:t>My</a:t>
            </a:r>
            <a:r>
              <a:rPr lang="en-US" spc="-10" dirty="0">
                <a:latin typeface="+mj-lt"/>
              </a:rPr>
              <a:t> </a:t>
            </a:r>
            <a:r>
              <a:rPr spc="-10" dirty="0">
                <a:latin typeface="+mj-lt"/>
              </a:rPr>
              <a:t>FSSC.</a:t>
            </a:r>
          </a:p>
          <a:p>
            <a:pPr marL="445134" indent="-432434">
              <a:lnSpc>
                <a:spcPct val="100000"/>
              </a:lnSpc>
              <a:spcBef>
                <a:spcPts val="1995"/>
              </a:spcBef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r>
              <a:rPr dirty="0">
                <a:latin typeface="+mj-lt"/>
              </a:rPr>
              <a:t>They</a:t>
            </a:r>
            <a:r>
              <a:rPr spc="-30" dirty="0">
                <a:latin typeface="+mj-lt"/>
              </a:rPr>
              <a:t> </a:t>
            </a:r>
            <a:r>
              <a:rPr spc="50" dirty="0">
                <a:latin typeface="+mj-lt"/>
              </a:rPr>
              <a:t>include</a:t>
            </a:r>
            <a:r>
              <a:rPr spc="-60" dirty="0">
                <a:latin typeface="+mj-lt"/>
              </a:rPr>
              <a:t> </a:t>
            </a:r>
            <a:r>
              <a:rPr spc="90" dirty="0">
                <a:latin typeface="+mj-lt"/>
              </a:rPr>
              <a:t>further</a:t>
            </a:r>
            <a:r>
              <a:rPr spc="-30" dirty="0">
                <a:latin typeface="+mj-lt"/>
              </a:rPr>
              <a:t> </a:t>
            </a:r>
            <a:r>
              <a:rPr spc="50" dirty="0">
                <a:latin typeface="+mj-lt"/>
              </a:rPr>
              <a:t>clarification</a:t>
            </a:r>
            <a:r>
              <a:rPr spc="-75" dirty="0">
                <a:latin typeface="+mj-lt"/>
              </a:rPr>
              <a:t> </a:t>
            </a:r>
            <a:r>
              <a:rPr spc="85" dirty="0">
                <a:latin typeface="+mj-lt"/>
              </a:rPr>
              <a:t>on</a:t>
            </a:r>
            <a:r>
              <a:rPr spc="-55" dirty="0">
                <a:latin typeface="+mj-lt"/>
              </a:rPr>
              <a:t> </a:t>
            </a:r>
            <a:r>
              <a:rPr dirty="0">
                <a:latin typeface="+mj-lt"/>
              </a:rPr>
              <a:t>Scheme</a:t>
            </a:r>
            <a:r>
              <a:rPr spc="-30" dirty="0">
                <a:latin typeface="+mj-lt"/>
              </a:rPr>
              <a:t> </a:t>
            </a:r>
            <a:r>
              <a:rPr spc="50" dirty="0">
                <a:latin typeface="+mj-lt"/>
              </a:rPr>
              <a:t>requirements</a:t>
            </a:r>
          </a:p>
          <a:p>
            <a:pPr marL="445770">
              <a:lnSpc>
                <a:spcPct val="100000"/>
              </a:lnSpc>
            </a:pPr>
            <a:r>
              <a:rPr spc="65" dirty="0">
                <a:latin typeface="+mj-lt"/>
              </a:rPr>
              <a:t>and</a:t>
            </a:r>
            <a:r>
              <a:rPr dirty="0">
                <a:latin typeface="+mj-lt"/>
              </a:rPr>
              <a:t> are</a:t>
            </a:r>
            <a:r>
              <a:rPr spc="5" dirty="0">
                <a:latin typeface="+mj-lt"/>
              </a:rPr>
              <a:t> </a:t>
            </a:r>
            <a:r>
              <a:rPr spc="45" dirty="0">
                <a:latin typeface="+mj-lt"/>
              </a:rPr>
              <a:t>mandatory.</a:t>
            </a:r>
          </a:p>
          <a:p>
            <a:pPr marL="445134" indent="-432434">
              <a:lnSpc>
                <a:spcPct val="100000"/>
              </a:lnSpc>
              <a:spcBef>
                <a:spcPts val="2020"/>
              </a:spcBef>
              <a:buClr>
                <a:srgbClr val="208454"/>
              </a:buClr>
              <a:buFont typeface="Wingdings"/>
              <a:buChar char=""/>
              <a:tabLst>
                <a:tab pos="445134" algn="l"/>
              </a:tabLst>
            </a:pPr>
            <a:r>
              <a:rPr spc="-85" dirty="0">
                <a:latin typeface="+mj-lt"/>
              </a:rPr>
              <a:t>CBs</a:t>
            </a:r>
            <a:r>
              <a:rPr spc="65" dirty="0">
                <a:latin typeface="+mj-lt"/>
              </a:rPr>
              <a:t> </a:t>
            </a:r>
            <a:r>
              <a:rPr spc="55" dirty="0">
                <a:latin typeface="+mj-lt"/>
              </a:rPr>
              <a:t>will</a:t>
            </a:r>
            <a:r>
              <a:rPr spc="65" dirty="0">
                <a:latin typeface="+mj-lt"/>
              </a:rPr>
              <a:t> </a:t>
            </a:r>
            <a:r>
              <a:rPr spc="60" dirty="0">
                <a:latin typeface="+mj-lt"/>
              </a:rPr>
              <a:t>communicate</a:t>
            </a:r>
            <a:r>
              <a:rPr spc="65" dirty="0">
                <a:latin typeface="+mj-lt"/>
              </a:rPr>
              <a:t> </a:t>
            </a:r>
            <a:r>
              <a:rPr dirty="0">
                <a:latin typeface="+mj-lt"/>
              </a:rPr>
              <a:t>relevant</a:t>
            </a:r>
            <a:r>
              <a:rPr spc="45" dirty="0">
                <a:latin typeface="+mj-lt"/>
              </a:rPr>
              <a:t> </a:t>
            </a:r>
            <a:r>
              <a:rPr spc="75" dirty="0">
                <a:latin typeface="+mj-lt"/>
              </a:rPr>
              <a:t>interpretation</a:t>
            </a:r>
            <a:r>
              <a:rPr spc="120" dirty="0">
                <a:latin typeface="+mj-lt"/>
              </a:rPr>
              <a:t> </a:t>
            </a:r>
            <a:r>
              <a:rPr dirty="0">
                <a:latin typeface="+mj-lt"/>
              </a:rPr>
              <a:t>articles</a:t>
            </a:r>
            <a:r>
              <a:rPr spc="65" dirty="0">
                <a:latin typeface="+mj-lt"/>
              </a:rPr>
              <a:t> with</a:t>
            </a:r>
          </a:p>
          <a:p>
            <a:pPr marL="445770">
              <a:lnSpc>
                <a:spcPct val="100000"/>
              </a:lnSpc>
            </a:pPr>
            <a:r>
              <a:rPr spc="10" dirty="0">
                <a:latin typeface="+mj-lt"/>
              </a:rPr>
              <a:t>(certified)</a:t>
            </a:r>
            <a:r>
              <a:rPr spc="180" dirty="0">
                <a:latin typeface="+mj-lt"/>
              </a:rPr>
              <a:t> </a:t>
            </a:r>
            <a:r>
              <a:rPr spc="10" dirty="0">
                <a:latin typeface="+mj-lt"/>
              </a:rPr>
              <a:t>organizations,</a:t>
            </a:r>
            <a:r>
              <a:rPr spc="120" dirty="0">
                <a:latin typeface="+mj-lt"/>
              </a:rPr>
              <a:t> </a:t>
            </a:r>
            <a:r>
              <a:rPr spc="10" dirty="0">
                <a:latin typeface="+mj-lt"/>
              </a:rPr>
              <a:t>as</a:t>
            </a:r>
            <a:r>
              <a:rPr spc="135" dirty="0">
                <a:latin typeface="+mj-lt"/>
              </a:rPr>
              <a:t> </a:t>
            </a:r>
            <a:r>
              <a:rPr spc="-10" dirty="0">
                <a:latin typeface="+mj-lt"/>
              </a:rPr>
              <a:t>necessary.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4832B-9884-762F-F634-B0C3A4352583}"/>
              </a:ext>
            </a:extLst>
          </p:cNvPr>
          <p:cNvSpPr txBox="1"/>
          <p:nvPr/>
        </p:nvSpPr>
        <p:spPr>
          <a:xfrm>
            <a:off x="3733800" y="828851"/>
            <a:ext cx="2895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buClr>
                <a:srgbClr val="208454"/>
              </a:buClr>
              <a:tabLst>
                <a:tab pos="445134" algn="l"/>
              </a:tabLst>
            </a:pPr>
            <a:r>
              <a:rPr lang="en-US" altLang="ko-KR" sz="1500" b="1" spc="1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2.2 </a:t>
            </a:r>
            <a:r>
              <a:rPr lang="ko-KR" altLang="en-US" sz="1500" b="1" spc="1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스킴 개정사항 및 해석</a:t>
            </a:r>
            <a:endParaRPr lang="en-US" altLang="ko-KR" sz="1500" b="1" dirty="0">
              <a:latin typeface="+mj-ea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1750" y="1279525"/>
            <a:ext cx="6540500" cy="8953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997710" marR="5080" indent="-1985645">
              <a:lnSpc>
                <a:spcPts val="3240"/>
              </a:lnSpc>
              <a:spcBef>
                <a:spcPts val="509"/>
              </a:spcBef>
            </a:pPr>
            <a:r>
              <a:rPr dirty="0">
                <a:solidFill>
                  <a:srgbClr val="FFFFFF"/>
                </a:solidFill>
              </a:rPr>
              <a:t>STRENGTHENED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FSSC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22000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ADDITIONAL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F7E90-0DEE-AC84-E102-C9B5058DBEBE}"/>
              </a:ext>
            </a:extLst>
          </p:cNvPr>
          <p:cNvSpPr txBox="1"/>
          <p:nvPr/>
        </p:nvSpPr>
        <p:spPr>
          <a:xfrm>
            <a:off x="2552700" y="2574925"/>
            <a:ext cx="4038600" cy="38472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ko-KR" altLang="en-US" sz="1900" b="1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 강화된 </a:t>
            </a:r>
            <a:r>
              <a:rPr lang="en-US" altLang="ko-KR" sz="1900" b="1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FSSC 22000 </a:t>
            </a:r>
            <a:r>
              <a:rPr lang="ko-KR" altLang="en-US" sz="1900" b="1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추가 요구사항</a:t>
            </a:r>
            <a:endParaRPr lang="ko-KR" altLang="en-US" sz="19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887" y="255219"/>
            <a:ext cx="8142224" cy="575721"/>
          </a:xfrm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lang="en-US" strike="sngStrike" spc="-10" dirty="0"/>
              <a:t>CURRENT</a:t>
            </a:r>
            <a:r>
              <a:rPr lang="en-US" spc="-10" dirty="0"/>
              <a:t> R</a:t>
            </a:r>
            <a:r>
              <a:rPr spc="-10" dirty="0"/>
              <a:t>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047263"/>
            <a:ext cx="7002984" cy="3065583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b="1" spc="-12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2.5.1</a:t>
            </a:r>
            <a:r>
              <a:rPr sz="1600" b="1" spc="-12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dirty="0">
                <a:solidFill>
                  <a:srgbClr val="424242"/>
                </a:solidFill>
                <a:latin typeface="Arial Black"/>
                <a:cs typeface="Arial Black"/>
              </a:rPr>
              <a:t>–</a:t>
            </a:r>
            <a:r>
              <a:rPr sz="1600" spc="-85" dirty="0">
                <a:solidFill>
                  <a:srgbClr val="424242"/>
                </a:solidFill>
                <a:latin typeface="Arial Black"/>
                <a:cs typeface="Arial Black"/>
              </a:rPr>
              <a:t> </a:t>
            </a:r>
            <a:r>
              <a:rPr lang="ko-KR" altLang="en-US" sz="1600" b="1" spc="-7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서비스 및 구매품 관리 </a:t>
            </a:r>
            <a:r>
              <a:rPr lang="en-US" altLang="ko-KR" sz="1600" b="1" spc="-7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(</a:t>
            </a:r>
            <a:r>
              <a:rPr lang="ko-KR" altLang="en-US" sz="1600" b="1" spc="-7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식품사슬범주 전체</a:t>
            </a:r>
            <a:r>
              <a:rPr lang="en-US" altLang="ko-KR" sz="1600" b="1" spc="-7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) </a:t>
            </a:r>
            <a:r>
              <a:rPr sz="1600" b="1" spc="-1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:</a:t>
            </a:r>
            <a:endParaRPr sz="1600" b="1" dirty="0">
              <a:latin typeface="+mj-ea"/>
              <a:ea typeface="+mj-ea"/>
              <a:cs typeface="Arial Black"/>
            </a:endParaRPr>
          </a:p>
          <a:p>
            <a:pPr marL="12700" lvl="2">
              <a:lnSpc>
                <a:spcPct val="100000"/>
              </a:lnSpc>
              <a:spcBef>
                <a:spcPts val="760"/>
              </a:spcBef>
              <a:tabLst>
                <a:tab pos="362585" algn="l"/>
              </a:tabLst>
            </a:pP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(E)</a:t>
            </a:r>
            <a:r>
              <a:rPr sz="1400" b="1" spc="-4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-</a:t>
            </a:r>
            <a:r>
              <a:rPr sz="1400" b="1" spc="-3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THE</a:t>
            </a:r>
            <a:r>
              <a:rPr sz="1400" b="1" spc="-3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USE</a:t>
            </a:r>
            <a:r>
              <a:rPr sz="1400" b="1" spc="-5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OF</a:t>
            </a:r>
            <a:r>
              <a:rPr sz="1400" b="1" spc="-4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spc="-10" dirty="0">
                <a:solidFill>
                  <a:srgbClr val="208454"/>
                </a:solidFill>
                <a:latin typeface="Carlito"/>
                <a:cs typeface="Carlito"/>
              </a:rPr>
              <a:t>RECYCLED</a:t>
            </a:r>
            <a:r>
              <a:rPr sz="1400" b="1" spc="3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spc="-10" dirty="0">
                <a:solidFill>
                  <a:srgbClr val="208454"/>
                </a:solidFill>
                <a:latin typeface="Carlito"/>
                <a:cs typeface="Carlito"/>
              </a:rPr>
              <a:t>PACKAGING</a:t>
            </a:r>
            <a:r>
              <a:rPr sz="1400" b="1" spc="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AS</a:t>
            </a:r>
            <a:r>
              <a:rPr sz="1400" b="1" spc="-3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RAW</a:t>
            </a:r>
            <a:r>
              <a:rPr sz="1400" b="1" spc="-3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spc="-10" dirty="0">
                <a:solidFill>
                  <a:srgbClr val="208454"/>
                </a:solidFill>
                <a:latin typeface="Carlito"/>
                <a:cs typeface="Carlito"/>
              </a:rPr>
              <a:t>MATERIAL</a:t>
            </a:r>
            <a:r>
              <a:rPr sz="1400" b="1" spc="2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INPUT</a:t>
            </a:r>
            <a:r>
              <a:rPr sz="1400" b="1" spc="-4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spc="-20" dirty="0">
                <a:solidFill>
                  <a:srgbClr val="208454"/>
                </a:solidFill>
                <a:latin typeface="Carlito"/>
                <a:cs typeface="Carlito"/>
              </a:rPr>
              <a:t>(CATEGORY</a:t>
            </a:r>
            <a:r>
              <a:rPr sz="1400" b="1" spc="-1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spc="-25" dirty="0">
                <a:solidFill>
                  <a:srgbClr val="208454"/>
                </a:solidFill>
                <a:latin typeface="Carlito"/>
                <a:cs typeface="Carlito"/>
              </a:rPr>
              <a:t>I):</a:t>
            </a:r>
            <a:endParaRPr lang="en-US" sz="1400" b="1" spc="-25" dirty="0">
              <a:latin typeface="Carlito"/>
              <a:cs typeface="Carlito"/>
            </a:endParaRPr>
          </a:p>
          <a:p>
            <a:pPr marL="12700" lvl="2" algn="l">
              <a:lnSpc>
                <a:spcPct val="100000"/>
              </a:lnSpc>
              <a:spcBef>
                <a:spcPts val="760"/>
              </a:spcBef>
              <a:tabLst>
                <a:tab pos="362585" algn="l"/>
              </a:tabLst>
            </a:pP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식품사슬범주 분류 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I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의 경우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ISO 22000:2018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의  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7.1.6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에 추가하여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조직은 완제품 포장재 생산에 투입되는 원료로 </a:t>
            </a:r>
            <a:r>
              <a:rPr lang="ko-KR" altLang="en-US" sz="1300" b="1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재활용 포장재 사용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과 관련된 기준을 수립하고 관련 법적 및 고객 요구사항이 충족되도록 보장하여야 한다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</a:t>
            </a:r>
            <a:r>
              <a:rPr 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 </a:t>
            </a:r>
          </a:p>
          <a:p>
            <a:pPr marL="12700" lvl="2" algn="l">
              <a:lnSpc>
                <a:spcPct val="100000"/>
              </a:lnSpc>
              <a:spcBef>
                <a:spcPts val="760"/>
              </a:spcBef>
              <a:tabLst>
                <a:tab pos="362585" algn="l"/>
              </a:tabLst>
            </a:pPr>
            <a:endParaRPr lang="en-US" sz="1400" dirty="0">
              <a:solidFill>
                <a:srgbClr val="424242"/>
              </a:solidFill>
              <a:latin typeface="+mj-ea"/>
              <a:ea typeface="+mj-ea"/>
              <a:cs typeface="Arial"/>
            </a:endParaRPr>
          </a:p>
          <a:p>
            <a:pPr marL="12700" lvl="2">
              <a:lnSpc>
                <a:spcPct val="100000"/>
              </a:lnSpc>
              <a:spcBef>
                <a:spcPts val="760"/>
              </a:spcBef>
              <a:tabLst>
                <a:tab pos="362585" algn="l"/>
              </a:tabLst>
            </a:pPr>
            <a:r>
              <a:rPr lang="en-US" sz="1600" b="1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2.5.2 –</a:t>
            </a:r>
            <a:r>
              <a:rPr lang="en-US" sz="1600" b="1" spc="-12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lang="ko-KR" altLang="en-US" sz="1600" b="1" spc="-12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제품 라벨링 및 인쇄물 </a:t>
            </a:r>
            <a:r>
              <a:rPr lang="en-US" altLang="ko-KR" sz="1600" b="1" spc="-12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(</a:t>
            </a:r>
            <a:r>
              <a:rPr lang="ko-KR" altLang="en-US" sz="1600" b="1" spc="-12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식품사슬범주 전체</a:t>
            </a:r>
            <a:r>
              <a:rPr lang="en-US" altLang="ko-KR" sz="1600" b="1" spc="-12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) </a:t>
            </a:r>
            <a:r>
              <a:rPr lang="en-US" sz="1600" b="1" spc="-1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:</a:t>
            </a:r>
            <a:endParaRPr lang="en-US" sz="1600" b="1" dirty="0">
              <a:latin typeface="+mj-ea"/>
              <a:ea typeface="+mj-ea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lang="en-US" sz="1400" b="1" dirty="0">
                <a:solidFill>
                  <a:srgbClr val="208454"/>
                </a:solidFill>
                <a:latin typeface="Carlito"/>
                <a:cs typeface="Carlito"/>
              </a:rPr>
              <a:t>(C)</a:t>
            </a:r>
            <a:r>
              <a:rPr lang="en-US" sz="1400" b="1" spc="-2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lang="en-US" sz="1400" b="1" dirty="0">
                <a:solidFill>
                  <a:srgbClr val="208454"/>
                </a:solidFill>
                <a:latin typeface="Carlito"/>
                <a:cs typeface="Carlito"/>
              </a:rPr>
              <a:t>-</a:t>
            </a:r>
            <a:r>
              <a:rPr lang="en-US" sz="1400" b="1" spc="-2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lang="en-US" sz="1400" b="1" dirty="0">
                <a:solidFill>
                  <a:srgbClr val="208454"/>
                </a:solidFill>
                <a:latin typeface="Carlito"/>
                <a:cs typeface="Carlito"/>
              </a:rPr>
              <a:t>CONTROL</a:t>
            </a:r>
            <a:r>
              <a:rPr lang="en-US" sz="1400" b="1" spc="-3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lang="en-US" sz="1400" b="1" dirty="0">
                <a:solidFill>
                  <a:srgbClr val="208454"/>
                </a:solidFill>
                <a:latin typeface="Carlito"/>
                <a:cs typeface="Carlito"/>
              </a:rPr>
              <a:t>OF</a:t>
            </a:r>
            <a:r>
              <a:rPr lang="en-US" sz="1400" b="1" spc="-3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lang="en-US" sz="1400" b="1" dirty="0">
                <a:solidFill>
                  <a:srgbClr val="208454"/>
                </a:solidFill>
                <a:latin typeface="Carlito"/>
                <a:cs typeface="Carlito"/>
              </a:rPr>
              <a:t>CLAIMS</a:t>
            </a:r>
            <a:r>
              <a:rPr lang="en-US" sz="1400" b="1" spc="1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lang="en-US" sz="1400" b="1" dirty="0">
                <a:solidFill>
                  <a:srgbClr val="208454"/>
                </a:solidFill>
                <a:latin typeface="Carlito"/>
                <a:cs typeface="Carlito"/>
              </a:rPr>
              <a:t>ON</a:t>
            </a:r>
            <a:r>
              <a:rPr lang="en-US" sz="1400" b="1" spc="-3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lang="en-US" sz="1400" b="1" dirty="0">
                <a:solidFill>
                  <a:srgbClr val="208454"/>
                </a:solidFill>
                <a:latin typeface="Carlito"/>
                <a:cs typeface="Carlito"/>
              </a:rPr>
              <a:t>PRODUCT</a:t>
            </a:r>
            <a:r>
              <a:rPr lang="en-US" sz="1400" b="1" spc="-4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lang="en-US" sz="1400" b="1" dirty="0">
                <a:solidFill>
                  <a:srgbClr val="208454"/>
                </a:solidFill>
                <a:latin typeface="Carlito"/>
                <a:cs typeface="Carlito"/>
              </a:rPr>
              <a:t>LABEL</a:t>
            </a:r>
            <a:r>
              <a:rPr lang="en-US" sz="1400" b="1" spc="1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lang="en-US" sz="1400" b="1" dirty="0">
                <a:solidFill>
                  <a:srgbClr val="208454"/>
                </a:solidFill>
                <a:latin typeface="Carlito"/>
                <a:cs typeface="Carlito"/>
              </a:rPr>
              <a:t>OR</a:t>
            </a:r>
            <a:r>
              <a:rPr lang="en-US" sz="1400" b="1" spc="-4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lang="en-US" sz="1400" b="1" spc="-10" dirty="0">
                <a:solidFill>
                  <a:srgbClr val="208454"/>
                </a:solidFill>
                <a:latin typeface="Carlito"/>
                <a:cs typeface="Carlito"/>
              </a:rPr>
              <a:t>PACKAGING</a:t>
            </a:r>
            <a:endParaRPr lang="en-US" sz="1400" b="1" spc="-1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제품 라벨 또는 포장에 특정 주장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(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예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: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알레르기 유발정보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영양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생산 방법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관리 연속성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원재료 상태 등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)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이 있는 경우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조직은 주장을 뒷받침하는 검증 증거를 보유하여야 하며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제품 완전성이 유지됨을 보장하도록 추적 가능성과 물질수지를 포함한 검증시스템을 갖추어야 한다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</a:t>
            </a:r>
            <a:endParaRPr sz="1300" dirty="0">
              <a:latin typeface="+mj-ea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/>
              <a:t>CURRENT</a:t>
            </a:r>
            <a:r>
              <a:rPr spc="-140" dirty="0"/>
              <a:t> </a:t>
            </a:r>
            <a:r>
              <a:rPr spc="-1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050925"/>
            <a:ext cx="7010400" cy="3522118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b="1" spc="-12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2.5.2</a:t>
            </a:r>
            <a:r>
              <a:rPr sz="1600" b="1" spc="-15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–</a:t>
            </a:r>
            <a:r>
              <a:rPr sz="1600" b="1" spc="-11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8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Product</a:t>
            </a:r>
            <a:r>
              <a:rPr sz="1600" b="1" spc="-15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7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labeling</a:t>
            </a:r>
            <a:r>
              <a:rPr sz="1600" b="1" spc="-9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5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and</a:t>
            </a:r>
            <a:r>
              <a:rPr sz="1600" b="1" spc="-12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4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printed</a:t>
            </a:r>
            <a:r>
              <a:rPr sz="1600" b="1" spc="-114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1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materials:</a:t>
            </a:r>
            <a:endParaRPr sz="1600" b="1" dirty="0">
              <a:latin typeface="+mj-ea"/>
              <a:ea typeface="+mj-ea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(D)</a:t>
            </a:r>
            <a:r>
              <a:rPr sz="1400" b="1" spc="-3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-</a:t>
            </a:r>
            <a:r>
              <a:rPr sz="1400" b="1" spc="-4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ARTWORK </a:t>
            </a:r>
            <a:r>
              <a:rPr sz="1400" b="1" spc="-10" dirty="0">
                <a:solidFill>
                  <a:srgbClr val="208454"/>
                </a:solidFill>
                <a:latin typeface="Carlito"/>
                <a:cs typeface="Carlito"/>
              </a:rPr>
              <a:t>MANAGEMENT</a:t>
            </a:r>
            <a:r>
              <a:rPr sz="1400" b="1" spc="-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AND</a:t>
            </a:r>
            <a:r>
              <a:rPr sz="1400" b="1" spc="-2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PRINT</a:t>
            </a:r>
            <a:r>
              <a:rPr sz="1400" b="1" spc="-1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CONTROL</a:t>
            </a:r>
            <a:r>
              <a:rPr sz="1400" b="1" spc="-4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spc="-20" dirty="0">
                <a:solidFill>
                  <a:srgbClr val="208454"/>
                </a:solidFill>
                <a:latin typeface="Carlito"/>
                <a:cs typeface="Carlito"/>
              </a:rPr>
              <a:t>(CATEGORY</a:t>
            </a:r>
            <a:r>
              <a:rPr sz="1400" b="1" spc="-1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spc="-25" dirty="0">
                <a:solidFill>
                  <a:srgbClr val="208454"/>
                </a:solidFill>
                <a:latin typeface="Carlito"/>
                <a:cs typeface="Carlito"/>
              </a:rPr>
              <a:t>I):</a:t>
            </a:r>
            <a:endParaRPr lang="en-US" sz="1400" b="1" spc="-25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식품사슬범주 분류 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I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의 경우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인쇄물이 적용가능한 고객 요 구사항과  법적  요구사항을  충족함을  보장하기  위해  삽화 관리와 인쇄 제어 절차를 수립하고 수행하여야 한다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       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절차는 최소한 다음을 다뤄야 한다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</a:t>
            </a:r>
          </a:p>
          <a:p>
            <a:pPr marL="356870" marR="5080" algn="just">
              <a:lnSpc>
                <a:spcPct val="100000"/>
              </a:lnSpc>
              <a:spcBef>
                <a:spcPts val="815"/>
              </a:spcBef>
            </a:pP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i. 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삽화 표준 또는 기본 표본의 승인</a:t>
            </a:r>
          </a:p>
          <a:p>
            <a:pPr marL="756920" marR="5080" indent="-400050" algn="just">
              <a:lnSpc>
                <a:spcPct val="100000"/>
              </a:lnSpc>
              <a:spcBef>
                <a:spcPts val="815"/>
              </a:spcBef>
              <a:buAutoNum type="romanLcPeriod" startAt="2"/>
            </a:pP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삽화와 인쇄 사양에 대한 변경사항을 관리하고 사용되지 않는 삽화와 인쇄</a:t>
            </a:r>
            <a:endParaRPr lang="en-US" altLang="ko-KR" sz="1300" dirty="0">
              <a:solidFill>
                <a:srgbClr val="424242"/>
              </a:solidFill>
              <a:latin typeface="+mj-ea"/>
              <a:ea typeface="+mj-ea"/>
              <a:cs typeface="Arial"/>
            </a:endParaRPr>
          </a:p>
          <a:p>
            <a:pPr marL="356870" marR="5080" algn="just">
              <a:lnSpc>
                <a:spcPct val="100000"/>
              </a:lnSpc>
              <a:spcBef>
                <a:spcPts val="815"/>
              </a:spcBef>
            </a:pP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    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 자료를 관리하는 절차</a:t>
            </a:r>
          </a:p>
          <a:p>
            <a:pPr marL="356870" marR="5080" algn="just">
              <a:lnSpc>
                <a:spcPct val="100000"/>
              </a:lnSpc>
              <a:spcBef>
                <a:spcPts val="815"/>
              </a:spcBef>
            </a:pP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iii. 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합의된 표준  또는 기본 표본의 각 인쇄 실행에  대한 승인</a:t>
            </a:r>
          </a:p>
          <a:p>
            <a:pPr marL="356870" marR="5080" algn="just">
              <a:lnSpc>
                <a:spcPct val="100000"/>
              </a:lnSpc>
              <a:spcBef>
                <a:spcPts val="815"/>
              </a:spcBef>
            </a:pP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iv. 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실행 중 나타나는 인쇄 오류를 감지하고 식별하는 절차</a:t>
            </a:r>
          </a:p>
          <a:p>
            <a:pPr marL="356870" marR="5080" algn="just">
              <a:lnSpc>
                <a:spcPct val="100000"/>
              </a:lnSpc>
              <a:spcBef>
                <a:spcPts val="815"/>
              </a:spcBef>
            </a:pP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v. 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다양한 인쇄 변형이 효과적으로 분리되는 것을 보장하 는 절차</a:t>
            </a:r>
          </a:p>
          <a:p>
            <a:pPr marL="356870" marR="5080" algn="just">
              <a:lnSpc>
                <a:spcPct val="100000"/>
              </a:lnSpc>
              <a:spcBef>
                <a:spcPts val="815"/>
              </a:spcBef>
            </a:pP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vi. 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사용되지 않은 인쇄물을 처리하는 절차</a:t>
            </a:r>
            <a:endParaRPr sz="1300" dirty="0">
              <a:latin typeface="+mj-ea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888" y="288925"/>
            <a:ext cx="8142224" cy="896797"/>
          </a:xfrm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/>
              <a:t>CURRENT</a:t>
            </a:r>
            <a:r>
              <a:rPr spc="-140" dirty="0"/>
              <a:t> </a:t>
            </a:r>
            <a:r>
              <a:rPr spc="-1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974725"/>
            <a:ext cx="7010400" cy="4060727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b="1" spc="-12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2.5.3</a:t>
            </a:r>
            <a:r>
              <a:rPr sz="1600" b="1" spc="-14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1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-</a:t>
            </a:r>
            <a:r>
              <a:rPr sz="1600" b="1" spc="-9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Food</a:t>
            </a:r>
            <a:r>
              <a:rPr sz="1600" b="1" spc="-14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9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defense</a:t>
            </a:r>
            <a:r>
              <a:rPr sz="1600" b="1" spc="-9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6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and</a:t>
            </a:r>
            <a:r>
              <a:rPr sz="1600" b="1" spc="-8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lang="en-US" sz="1600" b="1" spc="-8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12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2.5.4</a:t>
            </a:r>
            <a:r>
              <a:rPr sz="1600" b="1" spc="-14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1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-</a:t>
            </a:r>
            <a:r>
              <a:rPr sz="1600" b="1" spc="-9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Food</a:t>
            </a:r>
            <a:r>
              <a:rPr sz="1600" b="1" spc="-13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4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fraud</a:t>
            </a:r>
            <a:r>
              <a:rPr sz="1600" b="1" spc="-114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1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mitigation:</a:t>
            </a:r>
            <a:endParaRPr sz="1600" b="1" dirty="0">
              <a:latin typeface="+mj-ea"/>
              <a:ea typeface="+mj-ea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FOOD</a:t>
            </a:r>
            <a:r>
              <a:rPr sz="1400" b="1" spc="-4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DEFENSE</a:t>
            </a:r>
            <a:r>
              <a:rPr sz="1400" b="1" spc="-2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AND FOOD</a:t>
            </a:r>
            <a:r>
              <a:rPr sz="1400" b="1" spc="-5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FRAUD</a:t>
            </a:r>
            <a:r>
              <a:rPr sz="1400" b="1" spc="-2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spc="-10" dirty="0">
                <a:solidFill>
                  <a:srgbClr val="208454"/>
                </a:solidFill>
                <a:latin typeface="Carlito"/>
                <a:cs typeface="Carlito"/>
              </a:rPr>
              <a:t>REQUIREMENTS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 FOR</a:t>
            </a:r>
            <a:r>
              <a:rPr sz="1400" b="1" spc="-4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208454"/>
                </a:solidFill>
                <a:latin typeface="Carlito"/>
                <a:cs typeface="Carlito"/>
              </a:rPr>
              <a:t>SUPPLIERS</a:t>
            </a:r>
            <a:r>
              <a:rPr sz="1400" b="1" spc="-2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spc="-40" dirty="0">
                <a:solidFill>
                  <a:srgbClr val="208454"/>
                </a:solidFill>
                <a:latin typeface="Carlito"/>
                <a:cs typeface="Carlito"/>
              </a:rPr>
              <a:t>(CAT.</a:t>
            </a:r>
            <a:r>
              <a:rPr sz="1400" b="1" spc="-2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400" b="1" spc="-20" dirty="0">
                <a:solidFill>
                  <a:srgbClr val="208454"/>
                </a:solidFill>
                <a:latin typeface="Carlito"/>
                <a:cs typeface="Carlito"/>
              </a:rPr>
              <a:t>FII)</a:t>
            </a:r>
            <a:endParaRPr sz="1400" dirty="0">
              <a:latin typeface="Carlito"/>
              <a:cs typeface="Carlito"/>
            </a:endParaRPr>
          </a:p>
          <a:p>
            <a:pPr marL="356870" algn="l">
              <a:lnSpc>
                <a:spcPct val="100000"/>
              </a:lnSpc>
              <a:spcBef>
                <a:spcPts val="815"/>
              </a:spcBef>
            </a:pPr>
            <a:r>
              <a:rPr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2.5.3.2</a:t>
            </a:r>
            <a:r>
              <a:rPr sz="1300" spc="229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 </a:t>
            </a:r>
            <a:r>
              <a:rPr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(d):</a:t>
            </a:r>
            <a:r>
              <a:rPr sz="1300" spc="2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식품사슬범주 </a:t>
            </a:r>
            <a:r>
              <a:rPr lang="en-US" altLang="ko-KR" sz="1300" b="1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FII(</a:t>
            </a:r>
            <a:r>
              <a:rPr lang="ko-KR" altLang="en-US" sz="1300" b="1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무역</a:t>
            </a:r>
            <a:r>
              <a:rPr lang="en-US" altLang="ko-KR" sz="1300" b="1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</a:t>
            </a:r>
            <a:r>
              <a:rPr lang="ko-KR" altLang="en-US" sz="1300" b="1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중계</a:t>
            </a:r>
            <a:r>
              <a:rPr lang="en-US" altLang="ko-KR" sz="1300" b="1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)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의 경우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위의 사항에 추가로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조직은 공급업체가  </a:t>
            </a:r>
            <a:r>
              <a:rPr lang="ko-KR" altLang="en-US" sz="1300" b="1" dirty="0">
                <a:solidFill>
                  <a:srgbClr val="C00000"/>
                </a:solidFill>
                <a:latin typeface="+mj-ea"/>
                <a:ea typeface="+mj-ea"/>
                <a:cs typeface="Arial"/>
              </a:rPr>
              <a:t>식품방어계획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을 수립하는 것을 보장하여야  한다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</a:t>
            </a:r>
          </a:p>
          <a:p>
            <a:pPr marL="356870" algn="l">
              <a:lnSpc>
                <a:spcPct val="100000"/>
              </a:lnSpc>
              <a:spcBef>
                <a:spcPts val="815"/>
              </a:spcBef>
            </a:pPr>
            <a:r>
              <a:rPr sz="1300" dirty="0">
                <a:solidFill>
                  <a:srgbClr val="424242"/>
                </a:solidFill>
                <a:latin typeface="Arial"/>
                <a:cs typeface="Arial"/>
              </a:rPr>
              <a:t>2.5.4.2</a:t>
            </a:r>
            <a:r>
              <a:rPr sz="1300" spc="229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24242"/>
                </a:solidFill>
                <a:latin typeface="Arial"/>
                <a:cs typeface="Arial"/>
              </a:rPr>
              <a:t>(d):</a:t>
            </a:r>
            <a:r>
              <a:rPr sz="1300" spc="2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식품사슬범주  </a:t>
            </a:r>
            <a:r>
              <a:rPr lang="en-US" altLang="ko-KR" sz="1300" b="1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FII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의 경우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조직이 공급업체가 </a:t>
            </a:r>
            <a:r>
              <a:rPr lang="ko-KR" altLang="en-US" sz="1300" b="1" dirty="0">
                <a:solidFill>
                  <a:srgbClr val="C00000"/>
                </a:solidFill>
                <a:latin typeface="+mj-ea"/>
                <a:ea typeface="+mj-ea"/>
                <a:cs typeface="Arial"/>
              </a:rPr>
              <a:t>식품사기 경감계획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을 보유함을 보장하여야 한다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</a:t>
            </a:r>
          </a:p>
          <a:p>
            <a:pPr marL="356870" algn="l">
              <a:lnSpc>
                <a:spcPct val="100000"/>
              </a:lnSpc>
              <a:spcBef>
                <a:spcPts val="815"/>
              </a:spcBef>
            </a:pPr>
            <a:r>
              <a:rPr sz="1600" b="1" spc="-12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2.5.5</a:t>
            </a:r>
            <a:r>
              <a:rPr sz="1600" b="1" spc="-16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1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-</a:t>
            </a:r>
            <a:r>
              <a:rPr sz="1600" b="1" spc="-10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114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Logo</a:t>
            </a:r>
            <a:r>
              <a:rPr sz="1600" b="1" spc="-14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2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use:</a:t>
            </a:r>
            <a:endParaRPr sz="1600" b="1" dirty="0">
              <a:latin typeface="+mj-ea"/>
              <a:ea typeface="+mj-ea"/>
              <a:cs typeface="Arial Black"/>
            </a:endParaRPr>
          </a:p>
          <a:p>
            <a:pPr marL="356870" marR="8890" algn="l">
              <a:lnSpc>
                <a:spcPct val="100000"/>
              </a:lnSpc>
              <a:spcBef>
                <a:spcPts val="690"/>
              </a:spcBef>
            </a:pPr>
            <a:r>
              <a:rPr sz="1300" dirty="0">
                <a:solidFill>
                  <a:srgbClr val="424242"/>
                </a:solidFill>
                <a:latin typeface="Arial"/>
                <a:cs typeface="Arial"/>
              </a:rPr>
              <a:t>2.5.5</a:t>
            </a:r>
            <a:r>
              <a:rPr sz="1300" spc="1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24242"/>
                </a:solidFill>
                <a:latin typeface="Arial"/>
                <a:cs typeface="Arial"/>
              </a:rPr>
              <a:t>(b)</a:t>
            </a:r>
            <a:r>
              <a:rPr sz="1300" spc="114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24242"/>
                </a:solidFill>
                <a:latin typeface="Arial"/>
                <a:cs typeface="Arial"/>
              </a:rPr>
              <a:t>-</a:t>
            </a:r>
            <a:r>
              <a:rPr sz="1300" spc="1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ko-KR" altLang="en-US" sz="1300" spc="13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로고를 사용하는 경우</a:t>
            </a:r>
            <a:r>
              <a:rPr lang="en-US" altLang="ko-KR" sz="1300" spc="13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spc="13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인증 받은 조직은 인증기관에 가장 최신의 </a:t>
            </a:r>
            <a:r>
              <a:rPr lang="en-US" altLang="ko-KR" sz="1300" spc="13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FSSC </a:t>
            </a:r>
            <a:r>
              <a:rPr lang="ko-KR" altLang="en-US" sz="1300" spc="13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로고를 요청하여야 한다</a:t>
            </a:r>
            <a:r>
              <a:rPr lang="en-US" altLang="ko-KR" sz="1300" spc="13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</a:t>
            </a:r>
            <a:endParaRPr sz="1300" dirty="0">
              <a:latin typeface="+mj-ea"/>
              <a:ea typeface="+mj-ea"/>
              <a:cs typeface="Arial"/>
            </a:endParaRPr>
          </a:p>
          <a:p>
            <a:pPr marL="356870" marR="5080" algn="just">
              <a:lnSpc>
                <a:spcPct val="100000"/>
              </a:lnSpc>
              <a:spcBef>
                <a:spcPts val="890"/>
              </a:spcBef>
            </a:pPr>
            <a:r>
              <a:rPr sz="1300" dirty="0">
                <a:solidFill>
                  <a:srgbClr val="424242"/>
                </a:solidFill>
                <a:latin typeface="Arial"/>
                <a:cs typeface="Arial"/>
              </a:rPr>
              <a:t>2.5.5(c)</a:t>
            </a:r>
            <a:r>
              <a:rPr lang="en-US" sz="130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24242"/>
                </a:solidFill>
                <a:latin typeface="Arial"/>
                <a:cs typeface="Arial"/>
              </a:rPr>
              <a:t>-</a:t>
            </a:r>
            <a:r>
              <a:rPr sz="1300" spc="3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인증받은 조직이 조직의 인증현황과 관련하여 다음에 대 하여 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FSSC 22000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인증로고 사용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진술 또는 언급하는 것 이 허용되지 않는다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</a:t>
            </a:r>
          </a:p>
          <a:p>
            <a:pPr marL="642620" marR="5080" indent="-285750" algn="just">
              <a:lnSpc>
                <a:spcPct val="100000"/>
              </a:lnSpc>
              <a:buAutoNum type="romanLcPeriod"/>
            </a:pP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제품  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ii.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해당 제품의 라벨  </a:t>
            </a:r>
            <a:endParaRPr lang="en-US" altLang="ko-KR" sz="1300" dirty="0">
              <a:solidFill>
                <a:srgbClr val="424242"/>
              </a:solidFill>
              <a:latin typeface="+mj-ea"/>
              <a:ea typeface="+mj-ea"/>
              <a:cs typeface="Arial"/>
            </a:endParaRPr>
          </a:p>
          <a:p>
            <a:pPr marL="356870" marR="5080" algn="just">
              <a:lnSpc>
                <a:spcPct val="100000"/>
              </a:lnSpc>
            </a:pP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iii.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해당 제품의 포장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(1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차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2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차 또는 기타 형태의 포장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)</a:t>
            </a:r>
          </a:p>
          <a:p>
            <a:pPr marL="356870" marR="5080" algn="just">
              <a:lnSpc>
                <a:spcPct val="100000"/>
              </a:lnSpc>
            </a:pP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iv. 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성적서 또는 적합성 인증서 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(CoA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또는 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CoC)</a:t>
            </a:r>
          </a:p>
          <a:p>
            <a:pPr marL="356870" marR="5080" algn="just">
              <a:lnSpc>
                <a:spcPct val="100000"/>
              </a:lnSpc>
            </a:pP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v. 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기타 방법으로 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FSSC 22000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이 제품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프로세스 또는 서비스를 승인하였음을 암시</a:t>
            </a:r>
          </a:p>
          <a:p>
            <a:pPr marL="356870" marR="5080" algn="just">
              <a:lnSpc>
                <a:spcPct val="100000"/>
              </a:lnSpc>
            </a:pP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vi. 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인증 범위에 대해 예외가 적용되는 경우</a:t>
            </a:r>
            <a:endParaRPr sz="1300" dirty="0">
              <a:latin typeface="+mj-ea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0" y="1242059"/>
            <a:ext cx="3533775" cy="0"/>
          </a:xfrm>
          <a:custGeom>
            <a:avLst/>
            <a:gdLst/>
            <a:ahLst/>
            <a:cxnLst/>
            <a:rect l="l" t="t" r="r" b="b"/>
            <a:pathLst>
              <a:path w="3533775">
                <a:moveTo>
                  <a:pt x="3533394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208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84904" cy="5145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73715" y="1332103"/>
            <a:ext cx="3989285" cy="333617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600" b="1" spc="-12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2.5.6</a:t>
            </a:r>
            <a:r>
              <a:rPr sz="1600" b="1" spc="-14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1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-</a:t>
            </a:r>
            <a:r>
              <a:rPr sz="1600" b="1" spc="-9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lang="ko-KR" altLang="en-US" sz="1600" b="1" spc="-7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알레르기 유발물질 관리</a:t>
            </a:r>
            <a:r>
              <a:rPr lang="en-US" altLang="ko-KR" sz="1600" b="1" spc="-7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1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:</a:t>
            </a:r>
            <a:endParaRPr sz="1600" b="1" dirty="0">
              <a:latin typeface="+mj-ea"/>
              <a:ea typeface="+mj-ea"/>
              <a:cs typeface="Arial Black"/>
            </a:endParaRPr>
          </a:p>
          <a:p>
            <a:pPr marL="527050" indent="-170180">
              <a:lnSpc>
                <a:spcPct val="100000"/>
              </a:lnSpc>
              <a:spcBef>
                <a:spcPts val="690"/>
              </a:spcBef>
              <a:buClr>
                <a:srgbClr val="208454"/>
              </a:buClr>
              <a:buFont typeface="Wingdings"/>
              <a:buChar char=""/>
              <a:tabLst>
                <a:tab pos="527050" algn="l"/>
              </a:tabLst>
            </a:pPr>
            <a:r>
              <a:rPr sz="1200" spc="-10" dirty="0">
                <a:solidFill>
                  <a:srgbClr val="424242"/>
                </a:solidFill>
                <a:latin typeface="Arial"/>
                <a:cs typeface="Arial"/>
              </a:rPr>
              <a:t>List</a:t>
            </a:r>
            <a:r>
              <a:rPr sz="1200" spc="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of</a:t>
            </a:r>
            <a:r>
              <a:rPr sz="1200" spc="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Arial"/>
                <a:cs typeface="Arial"/>
              </a:rPr>
              <a:t>allergens</a:t>
            </a:r>
            <a:r>
              <a:rPr sz="1200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handled</a:t>
            </a:r>
            <a:r>
              <a:rPr sz="1200" spc="-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Arial"/>
                <a:cs typeface="Arial"/>
              </a:rPr>
              <a:t>onsite</a:t>
            </a:r>
            <a:endParaRPr sz="1200" dirty="0">
              <a:latin typeface="Arial"/>
              <a:cs typeface="Arial"/>
            </a:endParaRPr>
          </a:p>
          <a:p>
            <a:pPr marL="527050" indent="-170180">
              <a:lnSpc>
                <a:spcPct val="100000"/>
              </a:lnSpc>
              <a:spcBef>
                <a:spcPts val="890"/>
              </a:spcBef>
              <a:buClr>
                <a:srgbClr val="208454"/>
              </a:buClr>
              <a:buFont typeface="Wingdings"/>
              <a:buChar char=""/>
              <a:tabLst>
                <a:tab pos="527050" algn="l"/>
              </a:tabLst>
            </a:pP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Validation</a:t>
            </a:r>
            <a:r>
              <a:rPr sz="1200" spc="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and</a:t>
            </a:r>
            <a:r>
              <a:rPr sz="1200" spc="7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verification</a:t>
            </a:r>
            <a:r>
              <a:rPr sz="1200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of</a:t>
            </a:r>
            <a:r>
              <a:rPr sz="1200" spc="10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control</a:t>
            </a:r>
            <a:r>
              <a:rPr sz="1200" spc="7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Arial"/>
                <a:cs typeface="Arial"/>
              </a:rPr>
              <a:t>measures</a:t>
            </a:r>
            <a:r>
              <a:rPr lang="ko-KR" altLang="en-US" sz="1200" spc="-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ko-KR" altLang="en-US" sz="1200" spc="-1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타당성평가  및  검증</a:t>
            </a:r>
            <a:r>
              <a:rPr lang="en-US" sz="1200" spc="-1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      </a:t>
            </a:r>
            <a:endParaRPr sz="1200" dirty="0">
              <a:latin typeface="+mj-ea"/>
              <a:ea typeface="+mj-ea"/>
              <a:cs typeface="Arial"/>
            </a:endParaRPr>
          </a:p>
          <a:p>
            <a:pPr marL="527050" indent="-170180">
              <a:lnSpc>
                <a:spcPct val="100000"/>
              </a:lnSpc>
              <a:spcBef>
                <a:spcPts val="910"/>
              </a:spcBef>
              <a:buClr>
                <a:srgbClr val="208454"/>
              </a:buClr>
              <a:buFont typeface="Wingdings"/>
              <a:buChar char=""/>
              <a:tabLst>
                <a:tab pos="527050" algn="l"/>
              </a:tabLst>
            </a:pPr>
            <a:r>
              <a:rPr sz="1200" spc="-70" dirty="0">
                <a:solidFill>
                  <a:srgbClr val="424242"/>
                </a:solidFill>
                <a:latin typeface="Arial"/>
                <a:cs typeface="Arial"/>
              </a:rPr>
              <a:t>Use</a:t>
            </a:r>
            <a:r>
              <a:rPr sz="1200" spc="1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of</a:t>
            </a:r>
            <a:r>
              <a:rPr sz="1200" spc="1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precautionary/warning</a:t>
            </a:r>
            <a:r>
              <a:rPr sz="1200" spc="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Arial"/>
                <a:cs typeface="Arial"/>
              </a:rPr>
              <a:t>labels</a:t>
            </a:r>
            <a:r>
              <a:rPr lang="ko-KR" altLang="en-US" sz="1200" spc="-10" dirty="0">
                <a:solidFill>
                  <a:srgbClr val="424242"/>
                </a:solidFill>
                <a:latin typeface="Arial"/>
                <a:cs typeface="Arial"/>
              </a:rPr>
              <a:t>           </a:t>
            </a:r>
            <a:r>
              <a:rPr lang="ko-KR" altLang="en-US" sz="1200" spc="-1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사전예방  또는  경고 라벨</a:t>
            </a:r>
            <a:endParaRPr sz="1200" dirty="0">
              <a:latin typeface="+mj-ea"/>
              <a:ea typeface="+mj-ea"/>
              <a:cs typeface="Arial"/>
            </a:endParaRPr>
          </a:p>
          <a:p>
            <a:pPr marL="527050" indent="-170180">
              <a:lnSpc>
                <a:spcPct val="100000"/>
              </a:lnSpc>
              <a:spcBef>
                <a:spcPts val="890"/>
              </a:spcBef>
              <a:buClr>
                <a:srgbClr val="208454"/>
              </a:buClr>
              <a:buFont typeface="Wingdings"/>
              <a:buChar char=""/>
              <a:tabLst>
                <a:tab pos="527050" algn="l"/>
              </a:tabLst>
            </a:pPr>
            <a:r>
              <a:rPr sz="1200" spc="-10" dirty="0">
                <a:solidFill>
                  <a:srgbClr val="424242"/>
                </a:solidFill>
                <a:latin typeface="Arial"/>
                <a:cs typeface="Arial"/>
              </a:rPr>
              <a:t>Training</a:t>
            </a: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 and</a:t>
            </a:r>
            <a:r>
              <a:rPr sz="1200" spc="1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Arial"/>
                <a:cs typeface="Arial"/>
              </a:rPr>
              <a:t>review</a:t>
            </a:r>
            <a:endParaRPr sz="1200" dirty="0">
              <a:latin typeface="Arial"/>
              <a:cs typeface="Arial"/>
            </a:endParaRPr>
          </a:p>
          <a:p>
            <a:pPr marL="527050" indent="-170180">
              <a:lnSpc>
                <a:spcPct val="100000"/>
              </a:lnSpc>
              <a:spcBef>
                <a:spcPts val="915"/>
              </a:spcBef>
              <a:buClr>
                <a:srgbClr val="208454"/>
              </a:buClr>
              <a:buFont typeface="Wingdings"/>
              <a:buChar char=""/>
              <a:tabLst>
                <a:tab pos="527050" algn="l"/>
              </a:tabLst>
            </a:pPr>
            <a:r>
              <a:rPr sz="1200" spc="-35" dirty="0">
                <a:solidFill>
                  <a:srgbClr val="424242"/>
                </a:solidFill>
                <a:latin typeface="Arial"/>
                <a:cs typeface="Arial"/>
              </a:rPr>
              <a:t>Specific</a:t>
            </a: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Arial"/>
                <a:cs typeface="Arial"/>
              </a:rPr>
              <a:t>requirements</a:t>
            </a:r>
            <a:r>
              <a:rPr sz="120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for</a:t>
            </a:r>
            <a:r>
              <a:rPr sz="1200" spc="7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Arial"/>
                <a:cs typeface="Arial"/>
              </a:rPr>
              <a:t>category</a:t>
            </a:r>
            <a:r>
              <a:rPr sz="1200" spc="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424242"/>
                </a:solidFill>
                <a:latin typeface="Arial"/>
                <a:cs typeface="Arial"/>
              </a:rPr>
              <a:t>D,</a:t>
            </a:r>
            <a:r>
              <a:rPr sz="1200" spc="7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animal</a:t>
            </a:r>
            <a:r>
              <a:rPr sz="1200" spc="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Arial"/>
                <a:cs typeface="Arial"/>
              </a:rPr>
              <a:t>feed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600" b="1" spc="-12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2.5.7 </a:t>
            </a:r>
            <a:r>
              <a:rPr sz="1600" b="1" spc="-1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-</a:t>
            </a:r>
            <a:r>
              <a:rPr sz="1600" b="1" spc="-7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7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Environmental</a:t>
            </a:r>
            <a:r>
              <a:rPr sz="1600" b="1" spc="-13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1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monitoring:</a:t>
            </a:r>
            <a:endParaRPr sz="1600" b="1" dirty="0">
              <a:latin typeface="+mj-ea"/>
              <a:ea typeface="+mj-ea"/>
              <a:cs typeface="Arial Black"/>
            </a:endParaRPr>
          </a:p>
          <a:p>
            <a:pPr marL="527685" marR="374650" indent="-170815">
              <a:lnSpc>
                <a:spcPct val="100000"/>
              </a:lnSpc>
              <a:spcBef>
                <a:spcPts val="690"/>
              </a:spcBef>
              <a:buClr>
                <a:srgbClr val="208454"/>
              </a:buClr>
              <a:buFont typeface="Wingdings"/>
              <a:buChar char=""/>
              <a:tabLst>
                <a:tab pos="527685" algn="l"/>
              </a:tabLst>
            </a:pPr>
            <a:r>
              <a:rPr lang="ko-KR" altLang="en-US" sz="12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관련 병원체</a:t>
            </a:r>
            <a:r>
              <a:rPr lang="en-US" altLang="ko-KR" sz="12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2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부패 및 지표 생물에 대한 리스크  기반 환경 모니터링 프로그램 </a:t>
            </a:r>
            <a:endParaRPr lang="en-US" altLang="ko-KR" sz="1200" spc="-35" dirty="0">
              <a:solidFill>
                <a:srgbClr val="424242"/>
              </a:solidFill>
              <a:latin typeface="+mj-ea"/>
              <a:ea typeface="+mj-ea"/>
              <a:cs typeface="Arial"/>
            </a:endParaRPr>
          </a:p>
          <a:p>
            <a:pPr marL="527685" marR="374650" indent="-170815">
              <a:lnSpc>
                <a:spcPct val="100000"/>
              </a:lnSpc>
              <a:spcBef>
                <a:spcPts val="690"/>
              </a:spcBef>
              <a:buClr>
                <a:srgbClr val="208454"/>
              </a:buClr>
              <a:buFont typeface="Wingdings"/>
              <a:buChar char=""/>
              <a:tabLst>
                <a:tab pos="527685" algn="l"/>
              </a:tabLst>
            </a:pPr>
            <a:r>
              <a:rPr lang="ko-KR" altLang="en-US" sz="1200" spc="-2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환경 모니터링 프로그램의  검토</a:t>
            </a:r>
            <a:endParaRPr sz="1200" dirty="0">
              <a:latin typeface="+mj-ea"/>
              <a:ea typeface="+mj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233545" marR="5080">
              <a:lnSpc>
                <a:spcPts val="3240"/>
              </a:lnSpc>
              <a:spcBef>
                <a:spcPts val="509"/>
              </a:spcBef>
            </a:pPr>
            <a:r>
              <a:rPr spc="-10" dirty="0"/>
              <a:t>CURRENT </a:t>
            </a:r>
            <a:r>
              <a:rPr spc="-20" dirty="0"/>
              <a:t>REQUIREMENTS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0400" y="1889125"/>
            <a:ext cx="40386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300" spc="-10" dirty="0">
                <a:solidFill>
                  <a:srgbClr val="FFFFFF"/>
                </a:solidFill>
              </a:rPr>
              <a:t>FSSC </a:t>
            </a:r>
            <a:r>
              <a:rPr sz="3300" spc="-10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D94CDEFD-698B-CF98-EC4A-6D488FF596DB}"/>
              </a:ext>
            </a:extLst>
          </p:cNvPr>
          <p:cNvSpPr txBox="1">
            <a:spLocks/>
          </p:cNvSpPr>
          <p:nvPr/>
        </p:nvSpPr>
        <p:spPr>
          <a:xfrm>
            <a:off x="4191000" y="2498725"/>
            <a:ext cx="914400" cy="382156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08454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ko-KR" altLang="en-US" sz="2400" spc="-10" dirty="0">
                <a:solidFill>
                  <a:schemeClr val="tx1"/>
                </a:solidFill>
              </a:rPr>
              <a:t> 소 개</a:t>
            </a:r>
            <a:endParaRPr lang="en-US" sz="2400"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/>
              <a:t>CURRENT</a:t>
            </a:r>
            <a:r>
              <a:rPr spc="-140" dirty="0"/>
              <a:t> </a:t>
            </a:r>
            <a:r>
              <a:rPr spc="-1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152868"/>
            <a:ext cx="7002984" cy="2489528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b="1" spc="-12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2.5.10</a:t>
            </a:r>
            <a:r>
              <a:rPr sz="1600" b="1" spc="-15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–</a:t>
            </a:r>
            <a:r>
              <a:rPr sz="1600" b="1" spc="-5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lang="ko-KR" altLang="en-US" sz="1600" b="1" spc="-5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운송</a:t>
            </a:r>
            <a:r>
              <a:rPr lang="en-US" altLang="ko-KR" sz="1600" b="1" spc="-5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, </a:t>
            </a:r>
            <a:r>
              <a:rPr lang="ko-KR" altLang="en-US" sz="1600" b="1" spc="-5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저장</a:t>
            </a:r>
            <a:r>
              <a:rPr lang="en-US" altLang="ko-KR" sz="1600" b="1" spc="-5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, </a:t>
            </a:r>
            <a:r>
              <a:rPr lang="ko-KR" altLang="en-US" sz="1600" b="1" spc="-5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창고</a:t>
            </a:r>
            <a:r>
              <a:rPr sz="1600" b="1" spc="-1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:</a:t>
            </a:r>
            <a:endParaRPr sz="1600" b="1" dirty="0">
              <a:latin typeface="+mj-ea"/>
              <a:ea typeface="+mj-ea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300" b="1" dirty="0">
                <a:solidFill>
                  <a:srgbClr val="208454"/>
                </a:solidFill>
                <a:latin typeface="Carlito"/>
                <a:cs typeface="Carlito"/>
              </a:rPr>
              <a:t>2.5.10</a:t>
            </a:r>
            <a:r>
              <a:rPr sz="1300" b="1" spc="2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208454"/>
                </a:solidFill>
                <a:latin typeface="Carlito"/>
                <a:cs typeface="Carlito"/>
              </a:rPr>
              <a:t>(D)</a:t>
            </a:r>
            <a:r>
              <a:rPr sz="1300" b="1" spc="-5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208454"/>
                </a:solidFill>
                <a:latin typeface="Carlito"/>
                <a:cs typeface="Carlito"/>
              </a:rPr>
              <a:t>-</a:t>
            </a:r>
            <a:r>
              <a:rPr sz="1300" b="1" spc="-3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208454"/>
                </a:solidFill>
                <a:latin typeface="Carlito"/>
                <a:cs typeface="Carlito"/>
              </a:rPr>
              <a:t>TRANSPORT</a:t>
            </a:r>
            <a:r>
              <a:rPr sz="1300" b="1" spc="-5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300" b="1" spc="-10" dirty="0">
                <a:solidFill>
                  <a:srgbClr val="208454"/>
                </a:solidFill>
                <a:latin typeface="Carlito"/>
                <a:cs typeface="Carlito"/>
              </a:rPr>
              <a:t>TANKER CLEANING</a:t>
            </a:r>
            <a:endParaRPr sz="1300" dirty="0">
              <a:latin typeface="Carlito"/>
              <a:cs typeface="Carlito"/>
            </a:endParaRPr>
          </a:p>
          <a:p>
            <a:pPr marL="356870">
              <a:lnSpc>
                <a:spcPct val="100000"/>
              </a:lnSpc>
              <a:spcBef>
                <a:spcPts val="815"/>
              </a:spcBef>
            </a:pPr>
            <a:r>
              <a:rPr lang="ko-KR" altLang="en-US" sz="1300" spc="-3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운송  탱커가  사용되는  경우 </a:t>
            </a:r>
            <a:r>
              <a:rPr lang="en-US" altLang="ko-KR" sz="1300" spc="-3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ISO 22000:2018  8.2.4</a:t>
            </a:r>
            <a:r>
              <a:rPr lang="ko-KR" altLang="en-US" sz="1300" spc="-3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에 추가하여 다음을 적용해야 한다</a:t>
            </a:r>
            <a:r>
              <a:rPr lang="en-US" altLang="ko-KR" sz="1300" spc="-3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 </a:t>
            </a:r>
            <a:endParaRPr lang="en-US" sz="1300" dirty="0">
              <a:latin typeface="+mj-ea"/>
              <a:ea typeface="+mj-ea"/>
              <a:cs typeface="Arial"/>
            </a:endParaRPr>
          </a:p>
          <a:p>
            <a:pPr marL="756285" marR="6350" indent="-287020" algn="just">
              <a:lnSpc>
                <a:spcPct val="90000"/>
              </a:lnSpc>
              <a:spcBef>
                <a:spcPts val="985"/>
              </a:spcBef>
              <a:buAutoNum type="romanLcPeriod"/>
              <a:tabLst>
                <a:tab pos="756285" algn="l"/>
                <a:tab pos="757555" algn="l"/>
              </a:tabLst>
            </a:pPr>
            <a:r>
              <a:rPr lang="ko-KR" altLang="en-US" sz="1200" dirty="0">
                <a:solidFill>
                  <a:srgbClr val="208454"/>
                </a:solidFill>
                <a:latin typeface="Arial"/>
                <a:cs typeface="Arial"/>
              </a:rPr>
              <a:t>	</a:t>
            </a:r>
            <a:r>
              <a:rPr lang="ko-KR" altLang="en-US" sz="1300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 최종 제품의 운송을 위해 탱커를 사용하는 조직은 운송 탱크 청소를 다루기 위한 문서화된 리스크 기반 계획을 가지고 있어야 한다</a:t>
            </a:r>
            <a:r>
              <a:rPr lang="en-US" altLang="ko-KR" sz="1300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. </a:t>
            </a:r>
            <a:r>
              <a:rPr lang="ko-KR" altLang="en-US" sz="1300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잠재적인 교차 오염원과 세척 유효성  확인을  포함한  적절한  관리를  고려해야  한다</a:t>
            </a:r>
            <a:r>
              <a:rPr lang="en-US" altLang="ko-KR" sz="1300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.  </a:t>
            </a:r>
            <a:r>
              <a:rPr lang="ko-KR" altLang="en-US" sz="1300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선적 전에 빈 탱커의 인수 지점에서 탱커의 </a:t>
            </a:r>
            <a:r>
              <a:rPr lang="ko-KR" altLang="en-US" sz="1300" b="1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청결도를 평가</a:t>
            </a:r>
            <a:r>
              <a:rPr lang="ko-KR" altLang="en-US" sz="1300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하 기 위해 준비된 조치가 있어야 한다</a:t>
            </a:r>
            <a:r>
              <a:rPr lang="en-US" altLang="ko-KR" sz="1300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. </a:t>
            </a:r>
          </a:p>
          <a:p>
            <a:pPr marL="756285" marR="6350" indent="-287020" algn="just">
              <a:lnSpc>
                <a:spcPct val="90000"/>
              </a:lnSpc>
              <a:spcBef>
                <a:spcPts val="985"/>
              </a:spcBef>
              <a:buAutoNum type="romanLcPeriod"/>
              <a:tabLst>
                <a:tab pos="756285" algn="l"/>
                <a:tab pos="757555" algn="l"/>
              </a:tabLst>
            </a:pPr>
            <a:r>
              <a:rPr lang="ko-KR" altLang="en-US" sz="1300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탱커에서  원료를 수령하는 조직의 경우</a:t>
            </a:r>
            <a:r>
              <a:rPr lang="en-US" altLang="ko-KR" sz="1300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제품 안전을 보장하고 교차오염을 방지하기 위해 최소한 공급업체 계약에 다음 사항이 포함되어야 한다</a:t>
            </a:r>
            <a:r>
              <a:rPr lang="en-US" altLang="ko-KR" sz="1300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. : </a:t>
            </a:r>
            <a:r>
              <a:rPr lang="ko-KR" altLang="en-US" sz="1300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탱커 세척 유효성 확인</a:t>
            </a:r>
            <a:r>
              <a:rPr lang="en-US" altLang="ko-KR" sz="1300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사전 사용과 관련된 제약</a:t>
            </a:r>
            <a:r>
              <a:rPr lang="en-US" altLang="ko-KR" sz="1300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208454"/>
                </a:solidFill>
                <a:latin typeface="+mj-ea"/>
                <a:ea typeface="+mj-ea"/>
                <a:cs typeface="Arial"/>
              </a:rPr>
              <a:t>운송되는 제품과 관련된 적용 가능한 관리방법</a:t>
            </a:r>
            <a:endParaRPr sz="1300" dirty="0">
              <a:latin typeface="+mj-ea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/>
              <a:t>CURRENT</a:t>
            </a:r>
            <a:r>
              <a:rPr spc="-140" dirty="0"/>
              <a:t> </a:t>
            </a:r>
            <a:r>
              <a:rPr spc="-1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279525"/>
            <a:ext cx="7162800" cy="26799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12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2.5.11</a:t>
            </a:r>
            <a:r>
              <a:rPr sz="1600" b="1" spc="-15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-</a:t>
            </a:r>
            <a:r>
              <a:rPr sz="1600" b="1" spc="-5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lang="ko-KR" altLang="en-US" sz="1600" b="1" spc="-8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교차 오염 방지를 위한 위험 관리 및 조치 </a:t>
            </a:r>
            <a:r>
              <a:rPr sz="1600" b="1" spc="-1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:</a:t>
            </a:r>
            <a:endParaRPr sz="1600" b="1" dirty="0">
              <a:latin typeface="+mj-ea"/>
              <a:ea typeface="+mj-ea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300" b="1" dirty="0">
                <a:solidFill>
                  <a:srgbClr val="208454"/>
                </a:solidFill>
                <a:latin typeface="Carlito"/>
                <a:cs typeface="Carlito"/>
              </a:rPr>
              <a:t>2.5.11</a:t>
            </a:r>
            <a:r>
              <a:rPr sz="1300" b="1" spc="3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208454"/>
                </a:solidFill>
                <a:latin typeface="Carlito"/>
                <a:cs typeface="Carlito"/>
              </a:rPr>
              <a:t>(D)</a:t>
            </a:r>
            <a:r>
              <a:rPr sz="1300" b="1" spc="-5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208454"/>
                </a:solidFill>
                <a:latin typeface="Carlito"/>
                <a:cs typeface="Carlito"/>
              </a:rPr>
              <a:t>-</a:t>
            </a:r>
            <a:r>
              <a:rPr sz="1300" b="1" spc="-3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208454"/>
                </a:solidFill>
                <a:latin typeface="Carlito"/>
                <a:cs typeface="Carlito"/>
              </a:rPr>
              <a:t>FOREIGN</a:t>
            </a:r>
            <a:r>
              <a:rPr sz="1300" b="1" spc="-4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300" b="1" spc="-10" dirty="0">
                <a:solidFill>
                  <a:srgbClr val="208454"/>
                </a:solidFill>
                <a:latin typeface="Carlito"/>
                <a:cs typeface="Carlito"/>
              </a:rPr>
              <a:t>MATTER</a:t>
            </a:r>
            <a:r>
              <a:rPr sz="1300" b="1" spc="-2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300" b="1" spc="-10" dirty="0">
                <a:solidFill>
                  <a:srgbClr val="208454"/>
                </a:solidFill>
                <a:latin typeface="Carlito"/>
                <a:cs typeface="Carlito"/>
              </a:rPr>
              <a:t>MANAGEMENT</a:t>
            </a:r>
            <a:r>
              <a:rPr lang="en-US" sz="1300" b="1" spc="-1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lang="ko-KR" altLang="en-US" sz="1300" b="1" i="1" spc="-10" dirty="0">
                <a:solidFill>
                  <a:srgbClr val="C00000"/>
                </a:solidFill>
                <a:latin typeface="Carlito"/>
                <a:cs typeface="Carlito"/>
              </a:rPr>
              <a:t>이물질 관리</a:t>
            </a:r>
            <a:endParaRPr sz="1300" i="1" dirty="0">
              <a:solidFill>
                <a:srgbClr val="C00000"/>
              </a:solidFill>
              <a:latin typeface="Carlito"/>
              <a:cs typeface="Carlito"/>
            </a:endParaRPr>
          </a:p>
          <a:p>
            <a:pPr marL="356870" marR="5715">
              <a:lnSpc>
                <a:spcPct val="100000"/>
              </a:lnSpc>
              <a:spcBef>
                <a:spcPts val="820"/>
              </a:spcBef>
            </a:pP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For</a:t>
            </a:r>
            <a:r>
              <a:rPr lang="en-US" sz="1200" i="1" spc="18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all</a:t>
            </a:r>
            <a:r>
              <a:rPr lang="en-US" sz="1200" i="1" spc="1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food</a:t>
            </a:r>
            <a:r>
              <a:rPr lang="en-US" sz="1200" i="1" spc="1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chain</a:t>
            </a:r>
            <a:r>
              <a:rPr lang="en-US" sz="1200" i="1" spc="1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FFC000"/>
                </a:solidFill>
                <a:latin typeface="Arial"/>
                <a:cs typeface="Arial"/>
              </a:rPr>
              <a:t>categories,</a:t>
            </a:r>
            <a:r>
              <a:rPr lang="en-US" sz="1200" i="1" spc="1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excluding</a:t>
            </a:r>
            <a:r>
              <a:rPr lang="en-US" sz="1200" i="1" spc="18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spc="-25" dirty="0">
                <a:solidFill>
                  <a:srgbClr val="FFC000"/>
                </a:solidFill>
                <a:latin typeface="Arial"/>
                <a:cs typeface="Arial"/>
              </a:rPr>
              <a:t>FII,</a:t>
            </a:r>
            <a:r>
              <a:rPr lang="en-US" sz="1200" i="1" spc="1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the</a:t>
            </a:r>
            <a:r>
              <a:rPr lang="en-US" sz="1200" i="1" spc="1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following</a:t>
            </a:r>
            <a:r>
              <a:rPr lang="en-US" sz="1200" i="1" spc="1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requirements</a:t>
            </a:r>
            <a:r>
              <a:rPr lang="en-US" sz="1200" i="1" spc="1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relating</a:t>
            </a:r>
            <a:r>
              <a:rPr lang="en-US" sz="1200" i="1" spc="18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to</a:t>
            </a:r>
            <a:r>
              <a:rPr lang="en-US" sz="1200" i="1" spc="18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FFC000"/>
                </a:solidFill>
                <a:latin typeface="Arial"/>
                <a:cs typeface="Arial"/>
              </a:rPr>
              <a:t>foreign 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matter</a:t>
            </a:r>
            <a:r>
              <a:rPr lang="en-US" sz="1200" i="1" spc="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management</a:t>
            </a:r>
            <a:r>
              <a:rPr lang="en-US" sz="1200" i="1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apply,</a:t>
            </a:r>
            <a:r>
              <a:rPr lang="en-US" sz="1200" i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lang="en-US" sz="1200" i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addition</a:t>
            </a:r>
            <a:r>
              <a:rPr lang="en-US" sz="1200" i="1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to</a:t>
            </a:r>
            <a:r>
              <a:rPr lang="en-US" sz="1200" i="1" spc="7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spc="-25" dirty="0">
                <a:solidFill>
                  <a:srgbClr val="FFC000"/>
                </a:solidFill>
                <a:latin typeface="Arial"/>
                <a:cs typeface="Arial"/>
              </a:rPr>
              <a:t>clause</a:t>
            </a:r>
            <a:r>
              <a:rPr lang="en-US" sz="1200" i="1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FFC000"/>
                </a:solidFill>
                <a:latin typeface="Arial"/>
                <a:cs typeface="Arial"/>
              </a:rPr>
              <a:t>8.2.4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spc="-20" dirty="0">
                <a:solidFill>
                  <a:srgbClr val="FFC000"/>
                </a:solidFill>
                <a:latin typeface="Arial"/>
                <a:cs typeface="Arial"/>
              </a:rPr>
              <a:t>(h)</a:t>
            </a:r>
            <a:r>
              <a:rPr lang="en-US" sz="1200" i="1" spc="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FFC000"/>
                </a:solidFill>
                <a:latin typeface="Arial"/>
                <a:cs typeface="Arial"/>
              </a:rPr>
              <a:t>of</a:t>
            </a:r>
            <a:r>
              <a:rPr lang="en-US" sz="1200" i="1" spc="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spc="-105" dirty="0">
                <a:solidFill>
                  <a:srgbClr val="FFC000"/>
                </a:solidFill>
                <a:latin typeface="Arial"/>
                <a:cs typeface="Arial"/>
              </a:rPr>
              <a:t>ISO</a:t>
            </a:r>
            <a:r>
              <a:rPr lang="en-US" sz="1200" i="1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FFC000"/>
                </a:solidFill>
                <a:latin typeface="Arial"/>
                <a:cs typeface="Arial"/>
              </a:rPr>
              <a:t>22000:2018:</a:t>
            </a:r>
            <a:endParaRPr lang="en-US" sz="120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698500" marR="5715" indent="-342265" algn="just">
              <a:lnSpc>
                <a:spcPct val="90100"/>
              </a:lnSpc>
              <a:spcBef>
                <a:spcPts val="980"/>
              </a:spcBef>
              <a:buAutoNum type="romanLcPeriod"/>
              <a:tabLst>
                <a:tab pos="698500" algn="l"/>
                <a:tab pos="699770" algn="l"/>
              </a:tabLst>
            </a:pPr>
            <a:r>
              <a:rPr 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	</a:t>
            </a:r>
            <a:r>
              <a:rPr lang="ko-KR" altLang="en-US" sz="13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 조직은  필요한  이물탐지  장비의  필요성과  유형을  결정 하기 위해 리스크 평가를 실시해야 한다</a:t>
            </a:r>
            <a:r>
              <a:rPr lang="en-US" altLang="ko-KR" sz="13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 </a:t>
            </a:r>
            <a:r>
              <a:rPr lang="ko-KR" altLang="en-US" sz="13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조직이 이물탐지 장비가 필요하지 않다고 판단하는 경우 문서화된 정보로 정당성을 유지해야 한다</a:t>
            </a:r>
            <a:r>
              <a:rPr lang="en-US" altLang="ko-KR" sz="13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 </a:t>
            </a:r>
            <a:r>
              <a:rPr lang="ko-KR" altLang="en-US" sz="13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이물탐지 장비에는 자석</a:t>
            </a:r>
            <a:r>
              <a:rPr lang="en-US" altLang="ko-KR" sz="13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금속탐지기</a:t>
            </a:r>
            <a:r>
              <a:rPr lang="en-US" altLang="ko-KR" sz="13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X</a:t>
            </a:r>
            <a:r>
              <a:rPr lang="ko-KR" altLang="en-US" sz="13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선 장비</a:t>
            </a:r>
            <a:r>
              <a:rPr lang="en-US" altLang="ko-KR" sz="13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필터</a:t>
            </a:r>
            <a:r>
              <a:rPr lang="en-US" altLang="ko-KR" sz="13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체 등의 장비가 포함된다</a:t>
            </a:r>
            <a:r>
              <a:rPr lang="en-US" altLang="ko-KR" sz="13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 </a:t>
            </a:r>
          </a:p>
          <a:p>
            <a:pPr marL="698500" marR="5715" indent="-342265" algn="just">
              <a:lnSpc>
                <a:spcPct val="90100"/>
              </a:lnSpc>
              <a:spcBef>
                <a:spcPts val="980"/>
              </a:spcBef>
              <a:buAutoNum type="romanLcPeriod"/>
              <a:tabLst>
                <a:tab pos="698500" algn="l"/>
                <a:tab pos="699770" algn="l"/>
              </a:tabLst>
            </a:pP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선택된  장비의 관리 및 사용을 위한 문서화된 절차가 마련되어 있어야 한다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 </a:t>
            </a:r>
          </a:p>
          <a:p>
            <a:pPr marL="698500" marR="5715" indent="-342265" algn="just">
              <a:lnSpc>
                <a:spcPct val="90100"/>
              </a:lnSpc>
              <a:spcBef>
                <a:spcPts val="980"/>
              </a:spcBef>
              <a:buAutoNum type="romanLcPeriod"/>
              <a:tabLst>
                <a:tab pos="698500" algn="l"/>
                <a:tab pos="699770" algn="l"/>
              </a:tabLst>
            </a:pPr>
            <a:r>
              <a:rPr lang="ko-KR" altLang="en-US" sz="1300" spc="-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조직은  잠재적인  물리적  오염</a:t>
            </a:r>
            <a:r>
              <a:rPr lang="en-US" altLang="ko-KR" sz="1300" spc="-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(</a:t>
            </a:r>
            <a:r>
              <a:rPr lang="ko-KR" altLang="en-US" sz="1300" spc="-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예</a:t>
            </a:r>
            <a:r>
              <a:rPr lang="en-US" altLang="ko-KR" sz="1300" spc="-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:  </a:t>
            </a:r>
            <a:r>
              <a:rPr lang="ko-KR" altLang="en-US" sz="1300" spc="-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금속</a:t>
            </a:r>
            <a:r>
              <a:rPr lang="en-US" altLang="ko-KR" sz="1300" spc="-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 </a:t>
            </a:r>
            <a:r>
              <a:rPr lang="ko-KR" altLang="en-US" sz="1300" spc="-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세라믹</a:t>
            </a:r>
            <a:r>
              <a:rPr lang="en-US" altLang="ko-KR" sz="1300" spc="-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 </a:t>
            </a:r>
            <a:r>
              <a:rPr lang="ko-KR" altLang="en-US" sz="1300" spc="-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경질 플라스틱</a:t>
            </a:r>
            <a:r>
              <a:rPr lang="en-US" altLang="ko-KR" sz="1300" spc="-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)</a:t>
            </a:r>
            <a:r>
              <a:rPr lang="ko-KR" altLang="en-US" sz="1300" spc="-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과  관련된  모든 파손  관리 절차를  포함하여 이물질 관리를 위한 통제 수단을 갖추어야 한다</a:t>
            </a:r>
            <a:r>
              <a:rPr lang="en-US" altLang="ko-KR" sz="1300" spc="-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</a:t>
            </a:r>
            <a:endParaRPr sz="1300" dirty="0">
              <a:latin typeface="+mj-ea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19" y="1242059"/>
            <a:ext cx="3533775" cy="0"/>
          </a:xfrm>
          <a:custGeom>
            <a:avLst/>
            <a:gdLst/>
            <a:ahLst/>
            <a:cxnLst/>
            <a:rect l="l" t="t" r="r" b="b"/>
            <a:pathLst>
              <a:path w="3533775">
                <a:moveTo>
                  <a:pt x="3533393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208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5408" y="0"/>
            <a:ext cx="3998592" cy="5145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4800" y="1589706"/>
            <a:ext cx="4654296" cy="2203808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b="1" spc="-12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2.5.13</a:t>
            </a:r>
            <a:r>
              <a:rPr sz="1600" b="1" spc="-16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–</a:t>
            </a:r>
            <a:r>
              <a:rPr sz="1600" b="1" spc="-6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lang="ko-KR" altLang="en-US" sz="1600" b="1" spc="-8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제품 개발 및 설계</a:t>
            </a:r>
            <a:r>
              <a:rPr sz="1600" b="1" spc="-5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:</a:t>
            </a:r>
            <a:endParaRPr sz="1600" b="1" dirty="0">
              <a:latin typeface="+mj-ea"/>
              <a:ea typeface="+mj-ea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300" b="1" dirty="0">
                <a:solidFill>
                  <a:srgbClr val="208454"/>
                </a:solidFill>
                <a:latin typeface="Carlito"/>
                <a:cs typeface="Carlito"/>
              </a:rPr>
              <a:t>2.5.13</a:t>
            </a:r>
            <a:r>
              <a:rPr sz="1300" b="1" spc="4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208454"/>
                </a:solidFill>
                <a:latin typeface="Carlito"/>
                <a:cs typeface="Carlito"/>
              </a:rPr>
              <a:t>(E)</a:t>
            </a:r>
            <a:r>
              <a:rPr sz="1300" b="1" spc="-2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208454"/>
                </a:solidFill>
                <a:latin typeface="Carlito"/>
                <a:cs typeface="Carlito"/>
              </a:rPr>
              <a:t>-</a:t>
            </a:r>
            <a:r>
              <a:rPr sz="1300" b="1" spc="-4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300" b="1" dirty="0">
                <a:solidFill>
                  <a:srgbClr val="208454"/>
                </a:solidFill>
                <a:latin typeface="Carlito"/>
                <a:cs typeface="Carlito"/>
              </a:rPr>
              <a:t>ONGOING</a:t>
            </a:r>
            <a:r>
              <a:rPr sz="1300" b="1" spc="-3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300" b="1" spc="-10" dirty="0">
                <a:solidFill>
                  <a:srgbClr val="208454"/>
                </a:solidFill>
                <a:latin typeface="Carlito"/>
                <a:cs typeface="Carlito"/>
              </a:rPr>
              <a:t>SHELF-</a:t>
            </a:r>
            <a:r>
              <a:rPr sz="1300" b="1" dirty="0">
                <a:solidFill>
                  <a:srgbClr val="208454"/>
                </a:solidFill>
                <a:latin typeface="Carlito"/>
                <a:cs typeface="Carlito"/>
              </a:rPr>
              <a:t>LIFE </a:t>
            </a:r>
            <a:r>
              <a:rPr sz="1300" b="1" spc="-10" dirty="0">
                <a:solidFill>
                  <a:srgbClr val="208454"/>
                </a:solidFill>
                <a:latin typeface="Carlito"/>
                <a:cs typeface="Carlito"/>
              </a:rPr>
              <a:t>VERIFICATION</a:t>
            </a:r>
            <a:endParaRPr sz="1300" dirty="0">
              <a:latin typeface="Carlito"/>
              <a:cs typeface="Carlito"/>
            </a:endParaRPr>
          </a:p>
          <a:p>
            <a:pPr marL="356870" marR="21590">
              <a:lnSpc>
                <a:spcPct val="100000"/>
              </a:lnSpc>
              <a:spcBef>
                <a:spcPts val="819"/>
              </a:spcBef>
            </a:pPr>
            <a:r>
              <a:rPr lang="ko-KR" altLang="en-US" sz="1300" spc="-14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지속적인  유통기한  검증 절차는 리스크에 따라 빈도수에 맞게 마련되어야 한다</a:t>
            </a:r>
            <a:r>
              <a:rPr lang="en-US" altLang="ko-KR" sz="1300" spc="-14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</a:t>
            </a:r>
            <a:endParaRPr lang="en-US" sz="1300" dirty="0">
              <a:latin typeface="+mj-ea"/>
              <a:ea typeface="+mj-ea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lang="en-US" sz="1200" b="1" dirty="0">
                <a:solidFill>
                  <a:srgbClr val="208454"/>
                </a:solidFill>
                <a:latin typeface="Carlito"/>
                <a:cs typeface="Carlito"/>
              </a:rPr>
              <a:t>2.5.13</a:t>
            </a:r>
            <a:r>
              <a:rPr lang="en-US" sz="1200" b="1" spc="5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lang="en-US" sz="1200" b="1" dirty="0">
                <a:solidFill>
                  <a:srgbClr val="208454"/>
                </a:solidFill>
                <a:latin typeface="Carlito"/>
                <a:cs typeface="Carlito"/>
              </a:rPr>
              <a:t>(F)</a:t>
            </a:r>
            <a:r>
              <a:rPr lang="en-US" sz="1200" b="1" spc="-3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lang="en-US" sz="1200" b="1" dirty="0">
                <a:solidFill>
                  <a:srgbClr val="208454"/>
                </a:solidFill>
                <a:latin typeface="Carlito"/>
                <a:cs typeface="Carlito"/>
              </a:rPr>
              <a:t>-</a:t>
            </a:r>
            <a:r>
              <a:rPr lang="en-US" sz="1200" b="1" spc="-1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lang="en-US" sz="1200" b="1" spc="-25" dirty="0">
                <a:solidFill>
                  <a:srgbClr val="208454"/>
                </a:solidFill>
                <a:latin typeface="Carlito"/>
                <a:cs typeface="Carlito"/>
              </a:rPr>
              <a:t>VALIDATION</a:t>
            </a:r>
            <a:r>
              <a:rPr lang="en-US" sz="1200" b="1" spc="3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lang="en-US" sz="1200" b="1" dirty="0">
                <a:solidFill>
                  <a:srgbClr val="208454"/>
                </a:solidFill>
                <a:latin typeface="Carlito"/>
                <a:cs typeface="Carlito"/>
              </a:rPr>
              <a:t>OF</a:t>
            </a:r>
            <a:r>
              <a:rPr lang="en-US" sz="1200" b="1" spc="-20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lang="en-US" sz="1200" b="1" dirty="0">
                <a:solidFill>
                  <a:srgbClr val="208454"/>
                </a:solidFill>
                <a:latin typeface="Carlito"/>
                <a:cs typeface="Carlito"/>
              </a:rPr>
              <a:t>COOKING </a:t>
            </a:r>
            <a:r>
              <a:rPr lang="en-US" sz="1200" b="1" spc="-10" dirty="0">
                <a:solidFill>
                  <a:srgbClr val="208454"/>
                </a:solidFill>
                <a:latin typeface="Carlito"/>
                <a:cs typeface="Carlito"/>
              </a:rPr>
              <a:t>INSTRUCTIONS </a:t>
            </a:r>
            <a:r>
              <a:rPr lang="en-US" sz="1200" b="1" dirty="0">
                <a:solidFill>
                  <a:srgbClr val="208454"/>
                </a:solidFill>
                <a:latin typeface="Carlito"/>
                <a:cs typeface="Carlito"/>
              </a:rPr>
              <a:t>FOR</a:t>
            </a:r>
            <a:r>
              <a:rPr lang="en-US" sz="1200" b="1" spc="-2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lang="en-US" sz="1200" b="1" spc="-25" dirty="0">
                <a:solidFill>
                  <a:srgbClr val="C00000"/>
                </a:solidFill>
                <a:latin typeface="Carlito"/>
                <a:cs typeface="Carlito"/>
              </a:rPr>
              <a:t>RTC</a:t>
            </a:r>
            <a:r>
              <a:rPr lang="en-US" sz="1200" b="1" spc="-25" dirty="0">
                <a:solidFill>
                  <a:srgbClr val="208454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208454"/>
                </a:solidFill>
                <a:latin typeface="Carlito"/>
                <a:cs typeface="Carlito"/>
              </a:rPr>
              <a:t>PRODUCTS</a:t>
            </a:r>
            <a:endParaRPr sz="1200" dirty="0">
              <a:latin typeface="Carlito"/>
              <a:cs typeface="Carlito"/>
            </a:endParaRPr>
          </a:p>
          <a:p>
            <a:pPr marL="356870" marR="31750">
              <a:lnSpc>
                <a:spcPct val="100000"/>
              </a:lnSpc>
              <a:spcBef>
                <a:spcPts val="815"/>
              </a:spcBef>
            </a:pPr>
            <a:r>
              <a:rPr lang="ko-KR" altLang="en-US" sz="1300" b="1" spc="-35" dirty="0">
                <a:solidFill>
                  <a:srgbClr val="C00000"/>
                </a:solidFill>
                <a:latin typeface="+mj-ea"/>
                <a:ea typeface="+mj-ea"/>
                <a:cs typeface="Arial"/>
              </a:rPr>
              <a:t>즉석 조리 제품</a:t>
            </a:r>
            <a:r>
              <a:rPr lang="ko-KR" altLang="en-US" sz="13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을  생산하는 경우 제품 라벨  또는 포장에 제공된 조리 지침은 식품 안전이 유지되는 것을 보장하기 위해 검증되어야 한다</a:t>
            </a:r>
            <a:r>
              <a:rPr lang="en-US" altLang="ko-KR" sz="1300" spc="-3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</a:t>
            </a:r>
            <a:endParaRPr sz="1300" dirty="0">
              <a:latin typeface="+mj-ea"/>
              <a:ea typeface="+mj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0887" y="257302"/>
            <a:ext cx="2565400" cy="8947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spc="-10" dirty="0"/>
              <a:t>CURRENT </a:t>
            </a:r>
            <a:r>
              <a:rPr spc="-20" dirty="0"/>
              <a:t>REQUIREMENTS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4087" y="4273295"/>
            <a:ext cx="7181215" cy="722630"/>
            <a:chOff x="704087" y="4273295"/>
            <a:chExt cx="7181215" cy="722630"/>
          </a:xfrm>
        </p:grpSpPr>
        <p:sp>
          <p:nvSpPr>
            <p:cNvPr id="3" name="object 3"/>
            <p:cNvSpPr/>
            <p:nvPr/>
          </p:nvSpPr>
          <p:spPr>
            <a:xfrm>
              <a:off x="6632447" y="4535423"/>
              <a:ext cx="1252855" cy="460375"/>
            </a:xfrm>
            <a:custGeom>
              <a:avLst/>
              <a:gdLst/>
              <a:ahLst/>
              <a:cxnLst/>
              <a:rect l="l" t="t" r="r" b="b"/>
              <a:pathLst>
                <a:path w="1252854" h="460375">
                  <a:moveTo>
                    <a:pt x="1252727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1252727" y="460248"/>
                  </a:lnTo>
                  <a:lnTo>
                    <a:pt x="1252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087" y="4273295"/>
              <a:ext cx="6593205" cy="640080"/>
            </a:xfrm>
            <a:custGeom>
              <a:avLst/>
              <a:gdLst/>
              <a:ahLst/>
              <a:cxnLst/>
              <a:rect l="l" t="t" r="r" b="b"/>
              <a:pathLst>
                <a:path w="6593205" h="640079">
                  <a:moveTo>
                    <a:pt x="6486144" y="0"/>
                  </a:moveTo>
                  <a:lnTo>
                    <a:pt x="106680" y="0"/>
                  </a:lnTo>
                  <a:lnTo>
                    <a:pt x="65156" y="8383"/>
                  </a:lnTo>
                  <a:lnTo>
                    <a:pt x="31246" y="31246"/>
                  </a:lnTo>
                  <a:lnTo>
                    <a:pt x="8383" y="65156"/>
                  </a:lnTo>
                  <a:lnTo>
                    <a:pt x="0" y="106679"/>
                  </a:lnTo>
                  <a:lnTo>
                    <a:pt x="0" y="533399"/>
                  </a:lnTo>
                  <a:lnTo>
                    <a:pt x="8383" y="574923"/>
                  </a:lnTo>
                  <a:lnTo>
                    <a:pt x="31246" y="608833"/>
                  </a:lnTo>
                  <a:lnTo>
                    <a:pt x="65156" y="631696"/>
                  </a:lnTo>
                  <a:lnTo>
                    <a:pt x="106680" y="640079"/>
                  </a:lnTo>
                  <a:lnTo>
                    <a:pt x="6486144" y="640079"/>
                  </a:lnTo>
                  <a:lnTo>
                    <a:pt x="6527673" y="631696"/>
                  </a:lnTo>
                  <a:lnTo>
                    <a:pt x="6561582" y="608833"/>
                  </a:lnTo>
                  <a:lnTo>
                    <a:pt x="6584442" y="574923"/>
                  </a:lnTo>
                  <a:lnTo>
                    <a:pt x="6592823" y="533399"/>
                  </a:lnTo>
                  <a:lnTo>
                    <a:pt x="6592823" y="106679"/>
                  </a:lnTo>
                  <a:lnTo>
                    <a:pt x="6584441" y="65156"/>
                  </a:lnTo>
                  <a:lnTo>
                    <a:pt x="6561581" y="31246"/>
                  </a:lnTo>
                  <a:lnTo>
                    <a:pt x="6527673" y="8383"/>
                  </a:lnTo>
                  <a:lnTo>
                    <a:pt x="6486144" y="0"/>
                  </a:lnTo>
                  <a:close/>
                </a:path>
              </a:pathLst>
            </a:custGeom>
            <a:solidFill>
              <a:srgbClr val="208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0887" y="255219"/>
            <a:ext cx="8142224" cy="575721"/>
          </a:xfrm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lang="en-US" strike="sngStrike" spc="-10" dirty="0"/>
              <a:t>NEW ADDITIONAL</a:t>
            </a:r>
            <a:r>
              <a:rPr lang="en-US" spc="-10" dirty="0"/>
              <a:t>  R</a:t>
            </a:r>
            <a:r>
              <a:rPr spc="-10" dirty="0"/>
              <a:t>EQUIREMENTS</a:t>
            </a:r>
          </a:p>
        </p:txBody>
      </p:sp>
      <p:sp>
        <p:nvSpPr>
          <p:cNvPr id="6" name="object 6"/>
          <p:cNvSpPr/>
          <p:nvPr/>
        </p:nvSpPr>
        <p:spPr>
          <a:xfrm>
            <a:off x="713231" y="1243583"/>
            <a:ext cx="6593205" cy="640080"/>
          </a:xfrm>
          <a:custGeom>
            <a:avLst/>
            <a:gdLst/>
            <a:ahLst/>
            <a:cxnLst/>
            <a:rect l="l" t="t" r="r" b="b"/>
            <a:pathLst>
              <a:path w="6593205" h="640080">
                <a:moveTo>
                  <a:pt x="6486144" y="0"/>
                </a:moveTo>
                <a:lnTo>
                  <a:pt x="106680" y="0"/>
                </a:lnTo>
                <a:lnTo>
                  <a:pt x="65156" y="8381"/>
                </a:lnTo>
                <a:lnTo>
                  <a:pt x="31246" y="31241"/>
                </a:lnTo>
                <a:lnTo>
                  <a:pt x="8383" y="65150"/>
                </a:lnTo>
                <a:lnTo>
                  <a:pt x="0" y="106679"/>
                </a:lnTo>
                <a:lnTo>
                  <a:pt x="0" y="533400"/>
                </a:lnTo>
                <a:lnTo>
                  <a:pt x="8383" y="574928"/>
                </a:lnTo>
                <a:lnTo>
                  <a:pt x="31246" y="608837"/>
                </a:lnTo>
                <a:lnTo>
                  <a:pt x="65156" y="631697"/>
                </a:lnTo>
                <a:lnTo>
                  <a:pt x="106680" y="640079"/>
                </a:lnTo>
                <a:lnTo>
                  <a:pt x="6486144" y="640079"/>
                </a:lnTo>
                <a:lnTo>
                  <a:pt x="6527673" y="631698"/>
                </a:lnTo>
                <a:lnTo>
                  <a:pt x="6561582" y="608838"/>
                </a:lnTo>
                <a:lnTo>
                  <a:pt x="6584442" y="574928"/>
                </a:lnTo>
                <a:lnTo>
                  <a:pt x="6592824" y="533400"/>
                </a:lnTo>
                <a:lnTo>
                  <a:pt x="6592824" y="106679"/>
                </a:lnTo>
                <a:lnTo>
                  <a:pt x="6584441" y="65151"/>
                </a:lnTo>
                <a:lnTo>
                  <a:pt x="6561582" y="31242"/>
                </a:lnTo>
                <a:lnTo>
                  <a:pt x="6527673" y="8382"/>
                </a:lnTo>
                <a:lnTo>
                  <a:pt x="6486144" y="0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9378" y="1433525"/>
            <a:ext cx="680822" cy="29174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2.5.8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7564" y="1433525"/>
            <a:ext cx="3347467" cy="29174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b="1" dirty="0">
                <a:solidFill>
                  <a:srgbClr val="FFFFFF"/>
                </a:solidFill>
                <a:latin typeface="+mj-lt"/>
                <a:cs typeface="Carlito"/>
              </a:rPr>
              <a:t>Food</a:t>
            </a:r>
            <a:r>
              <a:rPr b="1" spc="-20" dirty="0">
                <a:solidFill>
                  <a:srgbClr val="FFFFFF"/>
                </a:solidFill>
                <a:latin typeface="+mj-lt"/>
                <a:cs typeface="Carlito"/>
              </a:rPr>
              <a:t> </a:t>
            </a:r>
            <a:r>
              <a:rPr b="1" spc="-10" dirty="0">
                <a:solidFill>
                  <a:srgbClr val="FFFFFF"/>
                </a:solidFill>
                <a:latin typeface="+mj-lt"/>
                <a:cs typeface="Carlito"/>
              </a:rPr>
              <a:t>Safety</a:t>
            </a:r>
            <a:r>
              <a:rPr b="1" spc="-65" dirty="0">
                <a:solidFill>
                  <a:srgbClr val="FFFFFF"/>
                </a:solidFill>
                <a:latin typeface="+mj-lt"/>
                <a:cs typeface="Carlito"/>
              </a:rPr>
              <a:t> </a:t>
            </a:r>
            <a:r>
              <a:rPr b="1" dirty="0">
                <a:solidFill>
                  <a:srgbClr val="FFFFFF"/>
                </a:solidFill>
                <a:latin typeface="+mj-lt"/>
                <a:cs typeface="Carlito"/>
              </a:rPr>
              <a:t>and</a:t>
            </a:r>
            <a:r>
              <a:rPr b="1" spc="-20" dirty="0">
                <a:solidFill>
                  <a:srgbClr val="FFFFFF"/>
                </a:solidFill>
                <a:latin typeface="+mj-lt"/>
                <a:cs typeface="Carlito"/>
              </a:rPr>
              <a:t> </a:t>
            </a:r>
            <a:r>
              <a:rPr b="1" dirty="0">
                <a:solidFill>
                  <a:srgbClr val="FFFFFF"/>
                </a:solidFill>
                <a:latin typeface="+mj-lt"/>
                <a:cs typeface="Carlito"/>
              </a:rPr>
              <a:t>Quality</a:t>
            </a:r>
            <a:r>
              <a:rPr b="1" spc="-45" dirty="0">
                <a:solidFill>
                  <a:srgbClr val="FFFFFF"/>
                </a:solidFill>
                <a:latin typeface="+mj-lt"/>
                <a:cs typeface="Carlito"/>
              </a:rPr>
              <a:t> </a:t>
            </a:r>
            <a:r>
              <a:rPr b="1" spc="-10" dirty="0">
                <a:solidFill>
                  <a:srgbClr val="FFFFFF"/>
                </a:solidFill>
                <a:latin typeface="+mj-lt"/>
                <a:cs typeface="Carlito"/>
              </a:rPr>
              <a:t>Culture</a:t>
            </a:r>
            <a:endParaRPr dirty="0">
              <a:latin typeface="+mj-lt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3231" y="1996439"/>
            <a:ext cx="6593205" cy="640080"/>
          </a:xfrm>
          <a:custGeom>
            <a:avLst/>
            <a:gdLst/>
            <a:ahLst/>
            <a:cxnLst/>
            <a:rect l="l" t="t" r="r" b="b"/>
            <a:pathLst>
              <a:path w="6593205" h="640080">
                <a:moveTo>
                  <a:pt x="6486144" y="0"/>
                </a:moveTo>
                <a:lnTo>
                  <a:pt x="106680" y="0"/>
                </a:lnTo>
                <a:lnTo>
                  <a:pt x="65156" y="8382"/>
                </a:lnTo>
                <a:lnTo>
                  <a:pt x="31246" y="31242"/>
                </a:lnTo>
                <a:lnTo>
                  <a:pt x="8383" y="65150"/>
                </a:lnTo>
                <a:lnTo>
                  <a:pt x="0" y="106679"/>
                </a:lnTo>
                <a:lnTo>
                  <a:pt x="0" y="533400"/>
                </a:lnTo>
                <a:lnTo>
                  <a:pt x="8383" y="574929"/>
                </a:lnTo>
                <a:lnTo>
                  <a:pt x="31246" y="608838"/>
                </a:lnTo>
                <a:lnTo>
                  <a:pt x="65156" y="631697"/>
                </a:lnTo>
                <a:lnTo>
                  <a:pt x="106680" y="640079"/>
                </a:lnTo>
                <a:lnTo>
                  <a:pt x="6486144" y="640079"/>
                </a:lnTo>
                <a:lnTo>
                  <a:pt x="6527673" y="631697"/>
                </a:lnTo>
                <a:lnTo>
                  <a:pt x="6561582" y="608837"/>
                </a:lnTo>
                <a:lnTo>
                  <a:pt x="6584442" y="574928"/>
                </a:lnTo>
                <a:lnTo>
                  <a:pt x="6592824" y="533400"/>
                </a:lnTo>
                <a:lnTo>
                  <a:pt x="6592824" y="106679"/>
                </a:lnTo>
                <a:lnTo>
                  <a:pt x="6584441" y="65150"/>
                </a:lnTo>
                <a:lnTo>
                  <a:pt x="6561582" y="31241"/>
                </a:lnTo>
                <a:lnTo>
                  <a:pt x="6527673" y="8381"/>
                </a:lnTo>
                <a:lnTo>
                  <a:pt x="6486144" y="0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9378" y="2187701"/>
            <a:ext cx="604622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2.5.9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9866" y="2170926"/>
            <a:ext cx="1899667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dirty="0">
                <a:solidFill>
                  <a:srgbClr val="FFFFFF"/>
                </a:solidFill>
                <a:latin typeface="+mj-lt"/>
                <a:cs typeface="Carlito"/>
              </a:rPr>
              <a:t>Quality</a:t>
            </a:r>
            <a:r>
              <a:rPr b="1" spc="-20" dirty="0">
                <a:solidFill>
                  <a:srgbClr val="FFFFFF"/>
                </a:solidFill>
                <a:latin typeface="+mj-lt"/>
                <a:cs typeface="Carlito"/>
              </a:rPr>
              <a:t> </a:t>
            </a:r>
            <a:r>
              <a:rPr b="1" spc="-10" dirty="0">
                <a:solidFill>
                  <a:srgbClr val="FFFFFF"/>
                </a:solidFill>
                <a:latin typeface="+mj-lt"/>
                <a:cs typeface="Carlito"/>
              </a:rPr>
              <a:t>Control</a:t>
            </a:r>
            <a:endParaRPr dirty="0">
              <a:latin typeface="+mj-lt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3231" y="2755390"/>
            <a:ext cx="6596380" cy="640080"/>
          </a:xfrm>
          <a:custGeom>
            <a:avLst/>
            <a:gdLst/>
            <a:ahLst/>
            <a:cxnLst/>
            <a:rect l="l" t="t" r="r" b="b"/>
            <a:pathLst>
              <a:path w="6596380" h="640079">
                <a:moveTo>
                  <a:pt x="6489192" y="0"/>
                </a:moveTo>
                <a:lnTo>
                  <a:pt x="106679" y="0"/>
                </a:lnTo>
                <a:lnTo>
                  <a:pt x="65156" y="8382"/>
                </a:lnTo>
                <a:lnTo>
                  <a:pt x="31246" y="31242"/>
                </a:lnTo>
                <a:lnTo>
                  <a:pt x="8383" y="65150"/>
                </a:lnTo>
                <a:lnTo>
                  <a:pt x="0" y="106679"/>
                </a:lnTo>
                <a:lnTo>
                  <a:pt x="0" y="533400"/>
                </a:lnTo>
                <a:lnTo>
                  <a:pt x="8383" y="574929"/>
                </a:lnTo>
                <a:lnTo>
                  <a:pt x="31246" y="608838"/>
                </a:lnTo>
                <a:lnTo>
                  <a:pt x="65156" y="631697"/>
                </a:lnTo>
                <a:lnTo>
                  <a:pt x="106679" y="640079"/>
                </a:lnTo>
                <a:lnTo>
                  <a:pt x="6489192" y="640079"/>
                </a:lnTo>
                <a:lnTo>
                  <a:pt x="6530721" y="631697"/>
                </a:lnTo>
                <a:lnTo>
                  <a:pt x="6564630" y="608837"/>
                </a:lnTo>
                <a:lnTo>
                  <a:pt x="6587490" y="574928"/>
                </a:lnTo>
                <a:lnTo>
                  <a:pt x="6595872" y="533400"/>
                </a:lnTo>
                <a:lnTo>
                  <a:pt x="6595872" y="106679"/>
                </a:lnTo>
                <a:lnTo>
                  <a:pt x="6587489" y="65150"/>
                </a:lnTo>
                <a:lnTo>
                  <a:pt x="6564630" y="31241"/>
                </a:lnTo>
                <a:lnTo>
                  <a:pt x="6530721" y="8381"/>
                </a:lnTo>
                <a:lnTo>
                  <a:pt x="6489192" y="0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28827" y="2941066"/>
            <a:ext cx="595173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2.5.15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2876" y="2958238"/>
            <a:ext cx="4331462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spc="-10" dirty="0">
                <a:solidFill>
                  <a:srgbClr val="FFFFFF"/>
                </a:solidFill>
                <a:latin typeface="+mj-lt"/>
                <a:cs typeface="Carlito"/>
              </a:rPr>
              <a:t>Equipment</a:t>
            </a:r>
            <a:r>
              <a:rPr b="1" spc="-40" dirty="0">
                <a:solidFill>
                  <a:srgbClr val="FFFFFF"/>
                </a:solidFill>
                <a:latin typeface="+mj-lt"/>
                <a:cs typeface="Carlito"/>
              </a:rPr>
              <a:t> </a:t>
            </a:r>
            <a:r>
              <a:rPr b="1" spc="-10" dirty="0">
                <a:solidFill>
                  <a:srgbClr val="FFFFFF"/>
                </a:solidFill>
                <a:latin typeface="+mj-lt"/>
                <a:cs typeface="Carlito"/>
              </a:rPr>
              <a:t>Management</a:t>
            </a:r>
            <a:r>
              <a:rPr b="1" spc="-35" dirty="0">
                <a:solidFill>
                  <a:srgbClr val="FFFFFF"/>
                </a:solidFill>
                <a:latin typeface="+mj-lt"/>
                <a:cs typeface="Carlito"/>
              </a:rPr>
              <a:t> </a:t>
            </a:r>
            <a:r>
              <a:rPr b="1" dirty="0">
                <a:solidFill>
                  <a:srgbClr val="FFFFFF"/>
                </a:solidFill>
                <a:latin typeface="+mj-lt"/>
                <a:cs typeface="Carlito"/>
              </a:rPr>
              <a:t>(Hygienic</a:t>
            </a:r>
            <a:r>
              <a:rPr b="1" spc="-50" dirty="0">
                <a:solidFill>
                  <a:srgbClr val="FFFFFF"/>
                </a:solidFill>
                <a:latin typeface="+mj-lt"/>
                <a:cs typeface="Carlito"/>
              </a:rPr>
              <a:t> </a:t>
            </a:r>
            <a:r>
              <a:rPr b="1" spc="-10" dirty="0">
                <a:solidFill>
                  <a:srgbClr val="FFFFFF"/>
                </a:solidFill>
                <a:latin typeface="+mj-lt"/>
                <a:cs typeface="Carlito"/>
              </a:rPr>
              <a:t>Design)</a:t>
            </a:r>
            <a:endParaRPr dirty="0">
              <a:latin typeface="+mj-lt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9318" y="4466640"/>
            <a:ext cx="614681" cy="29174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2.5.17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07688" y="4447461"/>
            <a:ext cx="4119627" cy="29174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b="1" spc="-10" dirty="0">
                <a:solidFill>
                  <a:srgbClr val="FFFFFF"/>
                </a:solidFill>
                <a:latin typeface="+mj-lt"/>
                <a:cs typeface="Carlito"/>
              </a:rPr>
              <a:t>Communication</a:t>
            </a:r>
            <a:r>
              <a:rPr b="1" spc="-25" dirty="0">
                <a:solidFill>
                  <a:srgbClr val="FFFFFF"/>
                </a:solidFill>
                <a:latin typeface="+mj-lt"/>
                <a:cs typeface="Carlito"/>
              </a:rPr>
              <a:t> </a:t>
            </a:r>
            <a:r>
              <a:rPr b="1" spc="-10" dirty="0">
                <a:solidFill>
                  <a:srgbClr val="FFFFFF"/>
                </a:solidFill>
                <a:latin typeface="+mj-lt"/>
                <a:cs typeface="Carlito"/>
              </a:rPr>
              <a:t>Requirements</a:t>
            </a:r>
            <a:endParaRPr sz="1500" dirty="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4087" y="3514344"/>
            <a:ext cx="6593205" cy="640080"/>
          </a:xfrm>
          <a:custGeom>
            <a:avLst/>
            <a:gdLst/>
            <a:ahLst/>
            <a:cxnLst/>
            <a:rect l="l" t="t" r="r" b="b"/>
            <a:pathLst>
              <a:path w="6593205" h="640079">
                <a:moveTo>
                  <a:pt x="6486144" y="0"/>
                </a:moveTo>
                <a:lnTo>
                  <a:pt x="106680" y="0"/>
                </a:lnTo>
                <a:lnTo>
                  <a:pt x="65156" y="8381"/>
                </a:lnTo>
                <a:lnTo>
                  <a:pt x="31246" y="31241"/>
                </a:lnTo>
                <a:lnTo>
                  <a:pt x="8383" y="65150"/>
                </a:lnTo>
                <a:lnTo>
                  <a:pt x="0" y="106679"/>
                </a:lnTo>
                <a:lnTo>
                  <a:pt x="0" y="533399"/>
                </a:lnTo>
                <a:lnTo>
                  <a:pt x="8383" y="574923"/>
                </a:lnTo>
                <a:lnTo>
                  <a:pt x="31246" y="608833"/>
                </a:lnTo>
                <a:lnTo>
                  <a:pt x="65156" y="631696"/>
                </a:lnTo>
                <a:lnTo>
                  <a:pt x="106680" y="640079"/>
                </a:lnTo>
                <a:lnTo>
                  <a:pt x="6486144" y="640079"/>
                </a:lnTo>
                <a:lnTo>
                  <a:pt x="6527673" y="631696"/>
                </a:lnTo>
                <a:lnTo>
                  <a:pt x="6561582" y="608833"/>
                </a:lnTo>
                <a:lnTo>
                  <a:pt x="6584442" y="574923"/>
                </a:lnTo>
                <a:lnTo>
                  <a:pt x="6592823" y="533399"/>
                </a:lnTo>
                <a:lnTo>
                  <a:pt x="6592823" y="106679"/>
                </a:lnTo>
                <a:lnTo>
                  <a:pt x="6584441" y="65150"/>
                </a:lnTo>
                <a:lnTo>
                  <a:pt x="6561581" y="31241"/>
                </a:lnTo>
                <a:lnTo>
                  <a:pt x="6527673" y="8381"/>
                </a:lnTo>
                <a:lnTo>
                  <a:pt x="6486144" y="0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9319" y="3707688"/>
            <a:ext cx="783844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2.5.16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07688" y="3668011"/>
            <a:ext cx="2443227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Food</a:t>
            </a:r>
            <a:r>
              <a:rPr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Loss</a:t>
            </a:r>
            <a:r>
              <a:rPr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b="1" spc="-20" dirty="0">
                <a:solidFill>
                  <a:srgbClr val="FFFFFF"/>
                </a:solidFill>
                <a:latin typeface="Carlito"/>
                <a:cs typeface="Carlito"/>
              </a:rPr>
              <a:t> Waste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BA6E96D4-BA84-7284-A67D-09151A4D518B}"/>
              </a:ext>
            </a:extLst>
          </p:cNvPr>
          <p:cNvSpPr txBox="1"/>
          <p:nvPr/>
        </p:nvSpPr>
        <p:spPr>
          <a:xfrm>
            <a:off x="4895351" y="1473118"/>
            <a:ext cx="242340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ko-KR" altLang="en-US" sz="1600" b="1" dirty="0">
                <a:solidFill>
                  <a:srgbClr val="C00000"/>
                </a:solidFill>
                <a:latin typeface="+mj-ea"/>
                <a:ea typeface="+mj-ea"/>
                <a:cs typeface="Carlito"/>
              </a:rPr>
              <a:t>식품안전 및 품질 문화</a:t>
            </a:r>
            <a:endParaRPr sz="1600" dirty="0">
              <a:solidFill>
                <a:srgbClr val="C00000"/>
              </a:solidFill>
              <a:latin typeface="+mj-ea"/>
              <a:ea typeface="+mj-ea"/>
              <a:cs typeface="Carlito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774F4263-9CC1-F90A-F5E4-D07BB1594109}"/>
              </a:ext>
            </a:extLst>
          </p:cNvPr>
          <p:cNvSpPr txBox="1"/>
          <p:nvPr/>
        </p:nvSpPr>
        <p:spPr>
          <a:xfrm>
            <a:off x="3508361" y="2218157"/>
            <a:ext cx="2161978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ko-KR" altLang="en-US" sz="1600" b="1" dirty="0">
                <a:solidFill>
                  <a:srgbClr val="C00000"/>
                </a:solidFill>
                <a:latin typeface="+mj-ea"/>
                <a:ea typeface="+mj-ea"/>
                <a:cs typeface="Carlito"/>
              </a:rPr>
              <a:t>품질관리</a:t>
            </a:r>
            <a:endParaRPr sz="1600" dirty="0">
              <a:solidFill>
                <a:srgbClr val="C00000"/>
              </a:solidFill>
              <a:latin typeface="+mj-ea"/>
              <a:ea typeface="+mj-ea"/>
              <a:cs typeface="Carlito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6ADB8D23-7D83-C8D3-1068-B18EC7035E27}"/>
              </a:ext>
            </a:extLst>
          </p:cNvPr>
          <p:cNvSpPr txBox="1"/>
          <p:nvPr/>
        </p:nvSpPr>
        <p:spPr>
          <a:xfrm>
            <a:off x="5943600" y="3009753"/>
            <a:ext cx="2161978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ko-KR" altLang="en-US" sz="1600" b="1" dirty="0">
                <a:solidFill>
                  <a:srgbClr val="C00000"/>
                </a:solidFill>
                <a:latin typeface="+mj-ea"/>
                <a:ea typeface="+mj-ea"/>
                <a:cs typeface="Carlito"/>
              </a:rPr>
              <a:t>장비관리</a:t>
            </a:r>
            <a:endParaRPr sz="1600" dirty="0">
              <a:solidFill>
                <a:srgbClr val="C00000"/>
              </a:solidFill>
              <a:latin typeface="+mj-ea"/>
              <a:ea typeface="+mj-ea"/>
              <a:cs typeface="Carlito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7F5FE96A-132D-DE1B-209D-53777453B466}"/>
              </a:ext>
            </a:extLst>
          </p:cNvPr>
          <p:cNvSpPr txBox="1"/>
          <p:nvPr/>
        </p:nvSpPr>
        <p:spPr>
          <a:xfrm>
            <a:off x="4104042" y="3716511"/>
            <a:ext cx="2161978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ko-KR" altLang="en-US" sz="1600" b="1" dirty="0">
                <a:solidFill>
                  <a:srgbClr val="C00000"/>
                </a:solidFill>
                <a:latin typeface="+mj-ea"/>
                <a:ea typeface="+mj-ea"/>
                <a:cs typeface="Carlito"/>
              </a:rPr>
              <a:t>식품 손실 및 낭비</a:t>
            </a:r>
            <a:endParaRPr sz="1600" dirty="0">
              <a:solidFill>
                <a:srgbClr val="C00000"/>
              </a:solidFill>
              <a:latin typeface="+mj-ea"/>
              <a:ea typeface="+mj-ea"/>
              <a:cs typeface="Carlito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2394C5A1-0AF9-3669-D508-56C9F5CA54A0}"/>
              </a:ext>
            </a:extLst>
          </p:cNvPr>
          <p:cNvSpPr txBox="1"/>
          <p:nvPr/>
        </p:nvSpPr>
        <p:spPr>
          <a:xfrm>
            <a:off x="5026064" y="4470544"/>
            <a:ext cx="2161978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ko-KR" altLang="en-US" sz="1600" b="1" dirty="0">
                <a:solidFill>
                  <a:srgbClr val="C00000"/>
                </a:solidFill>
                <a:latin typeface="+mj-ea"/>
                <a:ea typeface="+mj-ea"/>
                <a:cs typeface="Carlito"/>
              </a:rPr>
              <a:t>의사소통 요구사항</a:t>
            </a:r>
            <a:endParaRPr sz="1600" dirty="0">
              <a:solidFill>
                <a:srgbClr val="C00000"/>
              </a:solidFill>
              <a:latin typeface="+mj-ea"/>
              <a:ea typeface="+mj-ea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06487">
            <a:off x="1367986" y="820435"/>
            <a:ext cx="5539532" cy="31700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5000" b="1" dirty="0">
              <a:solidFill>
                <a:srgbClr val="FFFF00"/>
              </a:solidFill>
              <a:latin typeface="+mj-lt"/>
              <a:ea typeface="+mj-ea"/>
            </a:endParaRPr>
          </a:p>
          <a:p>
            <a:pPr algn="ctr"/>
            <a:r>
              <a:rPr lang="en-US" altLang="ko-KR" sz="5000" b="1" dirty="0">
                <a:solidFill>
                  <a:srgbClr val="FFFF00"/>
                </a:solidFill>
                <a:latin typeface="+mj-lt"/>
                <a:ea typeface="+mj-ea"/>
              </a:rPr>
              <a:t>Food Safety &amp;</a:t>
            </a:r>
          </a:p>
          <a:p>
            <a:pPr algn="ctr"/>
            <a:r>
              <a:rPr lang="en-US" altLang="ko-KR" sz="5000" b="1" dirty="0">
                <a:solidFill>
                  <a:srgbClr val="FFFF00"/>
                </a:solidFill>
                <a:latin typeface="+mj-lt"/>
                <a:ea typeface="+mj-ea"/>
              </a:rPr>
              <a:t>Quality Culture</a:t>
            </a:r>
          </a:p>
          <a:p>
            <a:pPr algn="ctr"/>
            <a:endParaRPr lang="en-US" altLang="ko-KR" sz="5000" b="1" dirty="0">
              <a:solidFill>
                <a:srgbClr val="FFFF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33802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40" dirty="0"/>
              <a:t> </a:t>
            </a:r>
            <a:r>
              <a:rPr dirty="0"/>
              <a:t>ADDITIONAL</a:t>
            </a:r>
            <a:r>
              <a:rPr spc="-95" dirty="0"/>
              <a:t> </a:t>
            </a:r>
            <a:r>
              <a:rPr spc="-1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084556"/>
            <a:ext cx="6952184" cy="1006686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10"/>
              </a:spcBef>
            </a:pPr>
            <a:r>
              <a:rPr sz="1600" b="1" spc="-12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2.5.8</a:t>
            </a:r>
            <a:r>
              <a:rPr sz="1600" b="1" spc="-15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lang="en-US" sz="1600" b="1" spc="-15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600" b="1" spc="-1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-</a:t>
            </a:r>
            <a:r>
              <a:rPr sz="1600" b="1" spc="-9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lang="ko-KR" altLang="en-US" sz="1600" b="1" spc="-9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식품안전 및 품질 문화 </a:t>
            </a:r>
            <a:r>
              <a:rPr lang="en-US" altLang="ko-KR" sz="1600" b="1" spc="-9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(</a:t>
            </a:r>
            <a:r>
              <a:rPr lang="ko-KR" altLang="en-US" sz="1600" b="1" spc="-9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식품사슬범주 전체</a:t>
            </a:r>
            <a:r>
              <a:rPr lang="en-US" altLang="ko-KR" sz="1600" b="1" spc="-9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) </a:t>
            </a:r>
            <a:r>
              <a:rPr sz="1600" b="1" spc="-5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:</a:t>
            </a:r>
            <a:endParaRPr sz="1600" b="1" dirty="0">
              <a:latin typeface="+mj-ea"/>
              <a:ea typeface="+mj-ea"/>
              <a:cs typeface="Arial Black"/>
            </a:endParaRPr>
          </a:p>
          <a:p>
            <a:pPr marL="206375" marR="247015" indent="-168910">
              <a:lnSpc>
                <a:spcPct val="100000"/>
              </a:lnSpc>
              <a:spcBef>
                <a:spcPts val="915"/>
              </a:spcBef>
              <a:buClr>
                <a:srgbClr val="208454"/>
              </a:buClr>
              <a:buChar char="•"/>
              <a:tabLst>
                <a:tab pos="208279" algn="l"/>
              </a:tabLst>
            </a:pP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식품 안전 및 품질 문화 목표를 설정한 후 시행하고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이를 유지하 여야 한다 </a:t>
            </a:r>
            <a:endParaRPr lang="en-US" altLang="ko-KR" sz="1300" dirty="0">
              <a:solidFill>
                <a:srgbClr val="424242"/>
              </a:solidFill>
              <a:latin typeface="+mj-ea"/>
              <a:ea typeface="+mj-ea"/>
              <a:cs typeface="Arial"/>
            </a:endParaRPr>
          </a:p>
          <a:p>
            <a:pPr marL="206375" marR="247015" indent="-168910">
              <a:lnSpc>
                <a:spcPct val="100000"/>
              </a:lnSpc>
              <a:spcBef>
                <a:spcPts val="915"/>
              </a:spcBef>
              <a:buClr>
                <a:srgbClr val="208454"/>
              </a:buClr>
              <a:buChar char="•"/>
              <a:tabLst>
                <a:tab pos="208279" algn="l"/>
              </a:tabLst>
            </a:pP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다음은 최소한으로 다루어져야 할 사항이다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. </a:t>
            </a:r>
            <a:endParaRPr sz="1300" dirty="0">
              <a:latin typeface="+mj-ea"/>
              <a:ea typeface="+mj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428" y="2188683"/>
            <a:ext cx="10318595" cy="78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2809875" indent="-285750">
              <a:spcBef>
                <a:spcPts val="95"/>
              </a:spcBef>
              <a:buClr>
                <a:srgbClr val="208454"/>
              </a:buClr>
              <a:buSzPct val="80000"/>
              <a:buFont typeface="Wingdings" panose="05000000000000000000" pitchFamily="2" charset="2"/>
              <a:buChar char="Ø"/>
              <a:tabLst>
                <a:tab pos="302260" algn="l"/>
              </a:tabLst>
            </a:pPr>
            <a:r>
              <a:rPr lang="ko-KR" altLang="en-US" sz="1200" spc="4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의사소통</a:t>
            </a:r>
          </a:p>
          <a:p>
            <a:pPr marL="297815" marR="2809875" indent="-285750">
              <a:spcBef>
                <a:spcPts val="95"/>
              </a:spcBef>
              <a:buClr>
                <a:srgbClr val="208454"/>
              </a:buClr>
              <a:buSzPct val="80000"/>
              <a:buFont typeface="Wingdings" panose="05000000000000000000" pitchFamily="2" charset="2"/>
              <a:buChar char="Ø"/>
              <a:tabLst>
                <a:tab pos="302260" algn="l"/>
              </a:tabLst>
            </a:pPr>
            <a:r>
              <a:rPr lang="ko-KR" altLang="en-US" sz="1200" spc="4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교육훈련</a:t>
            </a:r>
          </a:p>
          <a:p>
            <a:pPr marL="297815" marR="2809875" indent="-285750">
              <a:spcBef>
                <a:spcPts val="95"/>
              </a:spcBef>
              <a:buClr>
                <a:srgbClr val="208454"/>
              </a:buClr>
              <a:buSzPct val="80000"/>
              <a:buFont typeface="Wingdings" panose="05000000000000000000" pitchFamily="2" charset="2"/>
              <a:buChar char="Ø"/>
              <a:tabLst>
                <a:tab pos="302260" algn="l"/>
              </a:tabLst>
            </a:pPr>
            <a:r>
              <a:rPr lang="ko-KR" altLang="en-US" sz="1200" spc="4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직원 피드백 및 참여</a:t>
            </a:r>
          </a:p>
          <a:p>
            <a:pPr marL="297815" marR="2809875" indent="-285750">
              <a:spcBef>
                <a:spcPts val="95"/>
              </a:spcBef>
              <a:buClr>
                <a:srgbClr val="208454"/>
              </a:buClr>
              <a:buSzPct val="80000"/>
              <a:buFont typeface="Wingdings" panose="05000000000000000000" pitchFamily="2" charset="2"/>
              <a:buChar char="Ø"/>
              <a:tabLst>
                <a:tab pos="302260" algn="l"/>
              </a:tabLst>
            </a:pPr>
            <a:r>
              <a:rPr lang="ko-KR" altLang="en-US" sz="1200" spc="4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식품안전 및 품질에 영향을 미치면서 조직의 모든 부분을 포괄하는 정해진 활동의 성과 측정</a:t>
            </a:r>
            <a:endParaRPr sz="1200" dirty="0">
              <a:latin typeface="+mj-ea"/>
              <a:ea typeface="+mj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0428" y="3260725"/>
            <a:ext cx="6240780" cy="23019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15"/>
              </a:spcBef>
              <a:buClr>
                <a:srgbClr val="208454"/>
              </a:buClr>
              <a:buChar char="•"/>
              <a:tabLst>
                <a:tab pos="182245" algn="l"/>
              </a:tabLst>
            </a:pPr>
            <a:r>
              <a:rPr sz="1400" dirty="0">
                <a:solidFill>
                  <a:srgbClr val="424242"/>
                </a:solidFill>
                <a:latin typeface="+mj-lt"/>
                <a:cs typeface="Arial"/>
              </a:rPr>
              <a:t>Food</a:t>
            </a:r>
            <a:r>
              <a:rPr sz="1400" spc="1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dirty="0">
                <a:solidFill>
                  <a:srgbClr val="424242"/>
                </a:solidFill>
                <a:latin typeface="+mj-lt"/>
                <a:cs typeface="Arial"/>
              </a:rPr>
              <a:t>safety</a:t>
            </a:r>
            <a:r>
              <a:rPr sz="1400" spc="4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spc="55" dirty="0">
                <a:solidFill>
                  <a:srgbClr val="424242"/>
                </a:solidFill>
                <a:latin typeface="+mj-lt"/>
                <a:cs typeface="Arial"/>
              </a:rPr>
              <a:t>and</a:t>
            </a:r>
            <a:r>
              <a:rPr sz="1400" spc="4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spc="50" dirty="0">
                <a:solidFill>
                  <a:srgbClr val="424242"/>
                </a:solidFill>
                <a:latin typeface="+mj-lt"/>
                <a:cs typeface="Arial"/>
              </a:rPr>
              <a:t>quality</a:t>
            </a:r>
            <a:r>
              <a:rPr sz="1400" spc="1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spc="55" dirty="0">
                <a:solidFill>
                  <a:srgbClr val="424242"/>
                </a:solidFill>
                <a:latin typeface="+mj-lt"/>
                <a:cs typeface="Arial"/>
              </a:rPr>
              <a:t>culture</a:t>
            </a:r>
            <a:r>
              <a:rPr sz="1400" spc="-3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dirty="0">
                <a:solidFill>
                  <a:srgbClr val="424242"/>
                </a:solidFill>
                <a:latin typeface="+mj-lt"/>
                <a:cs typeface="Arial"/>
              </a:rPr>
              <a:t>plan,</a:t>
            </a:r>
            <a:r>
              <a:rPr sz="1400" spc="2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spc="45" dirty="0">
                <a:solidFill>
                  <a:srgbClr val="424242"/>
                </a:solidFill>
                <a:latin typeface="+mj-lt"/>
                <a:cs typeface="Arial"/>
              </a:rPr>
              <a:t>including</a:t>
            </a:r>
            <a:r>
              <a:rPr sz="1400" spc="-4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dirty="0">
                <a:solidFill>
                  <a:srgbClr val="424242"/>
                </a:solidFill>
                <a:latin typeface="+mj-lt"/>
                <a:cs typeface="Arial"/>
              </a:rPr>
              <a:t>targets</a:t>
            </a:r>
            <a:r>
              <a:rPr sz="1400" spc="3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spc="55" dirty="0">
                <a:solidFill>
                  <a:srgbClr val="424242"/>
                </a:solidFill>
                <a:latin typeface="+mj-lt"/>
                <a:cs typeface="Arial"/>
              </a:rPr>
              <a:t>and</a:t>
            </a:r>
            <a:r>
              <a:rPr sz="1400" spc="5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400" spc="-10" dirty="0">
                <a:solidFill>
                  <a:srgbClr val="424242"/>
                </a:solidFill>
                <a:latin typeface="+mj-lt"/>
                <a:cs typeface="Arial"/>
              </a:rPr>
              <a:t>timelines.</a:t>
            </a:r>
            <a:r>
              <a:rPr lang="en-US" sz="1400" spc="-1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06487">
            <a:off x="1320770" y="1374595"/>
            <a:ext cx="5836722" cy="240065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5000" b="1" dirty="0">
              <a:solidFill>
                <a:srgbClr val="FFFF00"/>
              </a:solidFill>
              <a:latin typeface="+mj-lt"/>
              <a:ea typeface="+mj-ea"/>
            </a:endParaRPr>
          </a:p>
          <a:p>
            <a:pPr algn="ctr"/>
            <a:r>
              <a:rPr lang="en-US" altLang="ko-KR" sz="5000" b="1" dirty="0">
                <a:solidFill>
                  <a:srgbClr val="FFFF00"/>
                </a:solidFill>
                <a:latin typeface="+mj-lt"/>
                <a:ea typeface="+mj-ea"/>
              </a:rPr>
              <a:t>Quality Control</a:t>
            </a:r>
          </a:p>
          <a:p>
            <a:pPr algn="ctr"/>
            <a:endParaRPr lang="en-US" altLang="ko-KR" sz="5000" b="1" dirty="0">
              <a:solidFill>
                <a:srgbClr val="FFFF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3777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40" dirty="0"/>
              <a:t> </a:t>
            </a:r>
            <a:r>
              <a:rPr dirty="0"/>
              <a:t>ADDITIONAL</a:t>
            </a:r>
            <a:r>
              <a:rPr spc="-95" dirty="0"/>
              <a:t> </a:t>
            </a:r>
            <a:r>
              <a:rPr spc="-1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032836"/>
            <a:ext cx="6858000" cy="3136243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8100">
              <a:lnSpc>
                <a:spcPct val="150000"/>
              </a:lnSpc>
              <a:spcBef>
                <a:spcPts val="1010"/>
              </a:spcBef>
            </a:pPr>
            <a:r>
              <a:rPr b="1" spc="-120" dirty="0">
                <a:solidFill>
                  <a:srgbClr val="424242"/>
                </a:solidFill>
                <a:latin typeface="+mj-lt"/>
                <a:cs typeface="Arial Black"/>
              </a:rPr>
              <a:t>2.5.9</a:t>
            </a:r>
            <a:r>
              <a:rPr b="1" spc="-14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lang="en-US" b="1" spc="-14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b="1" spc="-15" dirty="0">
                <a:solidFill>
                  <a:srgbClr val="424242"/>
                </a:solidFill>
                <a:latin typeface="+mj-lt"/>
                <a:cs typeface="Arial Black"/>
              </a:rPr>
              <a:t>-</a:t>
            </a:r>
            <a:r>
              <a:rPr b="1" spc="-95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lang="ko-KR" altLang="en-US" sz="1600" b="1" spc="-5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품질 관리 </a:t>
            </a:r>
            <a:r>
              <a:rPr lang="en-US" altLang="ko-KR" sz="1600" b="1" spc="-5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(</a:t>
            </a:r>
            <a:r>
              <a:rPr lang="ko-KR" altLang="en-US" sz="1600" b="1" spc="-5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식품사슬범주 전체</a:t>
            </a:r>
            <a:r>
              <a:rPr lang="en-US" altLang="ko-KR" sz="1600" b="1" spc="-5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) </a:t>
            </a:r>
            <a:r>
              <a:rPr sz="1600" b="1" spc="-1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:</a:t>
            </a:r>
            <a:endParaRPr sz="1600" b="1" dirty="0">
              <a:latin typeface="+mj-ea"/>
              <a:ea typeface="+mj-ea"/>
              <a:cs typeface="Arial Black"/>
            </a:endParaRPr>
          </a:p>
          <a:p>
            <a:pPr marL="207010" indent="-168910">
              <a:lnSpc>
                <a:spcPct val="150000"/>
              </a:lnSpc>
              <a:spcBef>
                <a:spcPts val="915"/>
              </a:spcBef>
              <a:buClr>
                <a:srgbClr val="208454"/>
              </a:buClr>
              <a:buChar char="•"/>
              <a:tabLst>
                <a:tab pos="207010" algn="l"/>
              </a:tabLst>
            </a:pPr>
            <a:r>
              <a:rPr lang="ko-KR" altLang="en-US" sz="1400" b="0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품질방침과 품질목표를 수립</a:t>
            </a:r>
            <a:r>
              <a:rPr lang="en-US" altLang="ko-KR" sz="1400" b="0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400" b="0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실행 및 유지</a:t>
            </a:r>
            <a:endParaRPr lang="en-US" altLang="ko-KR" sz="1400" b="0" i="0" dirty="0">
              <a:solidFill>
                <a:schemeClr val="tx1"/>
              </a:solidFill>
              <a:effectLst/>
              <a:latin typeface="+mj-ea"/>
              <a:ea typeface="+mj-ea"/>
            </a:endParaRPr>
          </a:p>
          <a:p>
            <a:pPr marL="207010" indent="-168910">
              <a:lnSpc>
                <a:spcPct val="150000"/>
              </a:lnSpc>
              <a:spcBef>
                <a:spcPts val="915"/>
              </a:spcBef>
              <a:buClr>
                <a:srgbClr val="208454"/>
              </a:buClr>
              <a:buChar char="•"/>
              <a:tabLst>
                <a:tab pos="207010" algn="l"/>
              </a:tabLst>
            </a:pPr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품질 파라미터를 </a:t>
            </a:r>
            <a:r>
              <a:rPr lang="ko-KR" altLang="en-US" sz="1400" b="0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수립</a:t>
            </a:r>
            <a:r>
              <a:rPr lang="en-US" altLang="ko-KR" sz="1400" b="0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400" b="0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실행 및 유지 </a:t>
            </a:r>
            <a:endParaRPr lang="en-US" sz="1400" dirty="0">
              <a:solidFill>
                <a:schemeClr val="tx1"/>
              </a:solidFill>
              <a:latin typeface="+mj-ea"/>
              <a:ea typeface="+mj-ea"/>
              <a:cs typeface="Arial"/>
            </a:endParaRPr>
          </a:p>
          <a:p>
            <a:pPr marL="207010" indent="-168910">
              <a:lnSpc>
                <a:spcPct val="150000"/>
              </a:lnSpc>
              <a:spcBef>
                <a:spcPts val="915"/>
              </a:spcBef>
              <a:buChar char="•"/>
              <a:tabLst>
                <a:tab pos="207010" algn="l"/>
              </a:tabLst>
            </a:pPr>
            <a:r>
              <a:rPr lang="ko-KR" altLang="en-US" sz="1400" b="1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품질 관리 파라미터의 결과에 대한 분석과 평가를 수행</a:t>
            </a:r>
            <a:endParaRPr lang="en-US" altLang="ko-KR" sz="1400" b="1" dirty="0">
              <a:solidFill>
                <a:schemeClr val="tx1"/>
              </a:solidFill>
              <a:latin typeface="+mj-ea"/>
              <a:ea typeface="+mj-ea"/>
              <a:cs typeface="Arial"/>
            </a:endParaRPr>
          </a:p>
          <a:p>
            <a:pPr marL="207010" indent="-168910">
              <a:lnSpc>
                <a:spcPct val="150000"/>
              </a:lnSpc>
              <a:spcBef>
                <a:spcPts val="915"/>
              </a:spcBef>
              <a:buChar char="•"/>
              <a:tabLst>
                <a:tab pos="207010" algn="l"/>
              </a:tabLst>
            </a:pPr>
            <a:r>
              <a:rPr lang="ko-KR" altLang="en-US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내부심사 범위에 이 조항에 정의된 품질 요소를 포함</a:t>
            </a:r>
            <a:endParaRPr sz="1400" dirty="0">
              <a:solidFill>
                <a:schemeClr val="tx1"/>
              </a:solidFill>
              <a:latin typeface="+mj-ea"/>
              <a:ea typeface="+mj-ea"/>
              <a:cs typeface="Arial"/>
            </a:endParaRPr>
          </a:p>
          <a:p>
            <a:pPr marL="207010" indent="-168910">
              <a:lnSpc>
                <a:spcPct val="150000"/>
              </a:lnSpc>
              <a:spcBef>
                <a:spcPts val="915"/>
              </a:spcBef>
              <a:buClr>
                <a:srgbClr val="208454"/>
              </a:buClr>
              <a:buChar char="•"/>
              <a:tabLst>
                <a:tab pos="207010" algn="l"/>
              </a:tabLst>
            </a:pPr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품질관리 절차 수립 및 실행</a:t>
            </a:r>
            <a:endParaRPr sz="1400" b="1" dirty="0">
              <a:solidFill>
                <a:schemeClr val="tx1"/>
              </a:solidFill>
              <a:latin typeface="+mj-ea"/>
              <a:ea typeface="+mj-ea"/>
              <a:cs typeface="Arial"/>
            </a:endParaRPr>
          </a:p>
          <a:p>
            <a:pPr marL="207645" indent="-169545">
              <a:lnSpc>
                <a:spcPct val="150000"/>
              </a:lnSpc>
              <a:spcBef>
                <a:spcPts val="890"/>
              </a:spcBef>
              <a:buClr>
                <a:srgbClr val="208454"/>
              </a:buClr>
              <a:buChar char="•"/>
              <a:tabLst>
                <a:tab pos="207645" algn="l"/>
              </a:tabLst>
            </a:pPr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작업라인</a:t>
            </a:r>
            <a:r>
              <a:rPr lang="en-US" altLang="ko-KR" sz="140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(line) </a:t>
            </a:r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시작</a:t>
            </a:r>
            <a:r>
              <a:rPr lang="en-US" altLang="ko-KR" sz="140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(start-up)</a:t>
            </a:r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과  전환</a:t>
            </a:r>
            <a:r>
              <a:rPr lang="en-US" altLang="ko-KR" sz="140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(change-over)  </a:t>
            </a:r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절차 수립 및 실행</a:t>
            </a:r>
            <a:endParaRPr sz="1400" b="1" dirty="0">
              <a:solidFill>
                <a:schemeClr val="tx1"/>
              </a:solidFill>
              <a:latin typeface="+mj-ea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40" dirty="0"/>
              <a:t> </a:t>
            </a:r>
            <a:r>
              <a:rPr dirty="0"/>
              <a:t>ADDITIONAL</a:t>
            </a:r>
            <a:r>
              <a:rPr spc="-95" dirty="0"/>
              <a:t> </a:t>
            </a:r>
            <a:r>
              <a:rPr spc="-1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416" y="1403984"/>
            <a:ext cx="3839845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spc="-120" dirty="0">
                <a:solidFill>
                  <a:srgbClr val="424242"/>
                </a:solidFill>
                <a:latin typeface="+mj-lt"/>
                <a:cs typeface="Arial Black"/>
              </a:rPr>
              <a:t>Examples</a:t>
            </a:r>
            <a:r>
              <a:rPr b="1" spc="-105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b="1" spc="-50" dirty="0">
                <a:solidFill>
                  <a:srgbClr val="424242"/>
                </a:solidFill>
                <a:latin typeface="+mj-lt"/>
                <a:cs typeface="Arial Black"/>
              </a:rPr>
              <a:t>of</a:t>
            </a:r>
            <a:r>
              <a:rPr b="1" spc="-85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b="1" spc="-55" dirty="0">
                <a:solidFill>
                  <a:srgbClr val="424242"/>
                </a:solidFill>
                <a:latin typeface="+mj-lt"/>
                <a:cs typeface="Arial Black"/>
              </a:rPr>
              <a:t>quality</a:t>
            </a:r>
            <a:r>
              <a:rPr b="1" spc="-10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b="1" spc="-75" dirty="0">
                <a:solidFill>
                  <a:srgbClr val="424242"/>
                </a:solidFill>
                <a:latin typeface="+mj-lt"/>
                <a:cs typeface="Arial Black"/>
              </a:rPr>
              <a:t>control</a:t>
            </a:r>
            <a:r>
              <a:rPr b="1" spc="-105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b="1" spc="-50" dirty="0">
                <a:solidFill>
                  <a:srgbClr val="424242"/>
                </a:solidFill>
                <a:latin typeface="+mj-lt"/>
                <a:cs typeface="Arial Black"/>
              </a:rPr>
              <a:t>parameters:</a:t>
            </a:r>
            <a:endParaRPr b="1" dirty="0">
              <a:latin typeface="+mj-lt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416" y="3260725"/>
            <a:ext cx="87555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</a:rPr>
              <a:t>심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사는 샘플링 성격이므로 품질 파라미터는 심사 샘플의 일부로 확인됩니다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085921"/>
              </p:ext>
            </p:extLst>
          </p:nvPr>
        </p:nvGraphicFramePr>
        <p:xfrm>
          <a:off x="706970" y="1812925"/>
          <a:ext cx="5770030" cy="1161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5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90" dirty="0">
                          <a:solidFill>
                            <a:srgbClr val="FFFFFF"/>
                          </a:solidFill>
                          <a:latin typeface="+mj-lt"/>
                          <a:cs typeface="Arial Black"/>
                        </a:rPr>
                        <a:t>Product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+mj-lt"/>
                          <a:cs typeface="Arial Black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+mj-lt"/>
                          <a:cs typeface="Arial Black"/>
                        </a:rPr>
                        <a:t>group</a:t>
                      </a:r>
                      <a:endParaRPr sz="1600" b="1" dirty="0">
                        <a:latin typeface="+mj-lt"/>
                        <a:cs typeface="Arial Black"/>
                      </a:endParaRPr>
                    </a:p>
                  </a:txBody>
                  <a:tcPr marL="0" marR="0" marT="368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845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ko-KR" altLang="en-US" sz="1600" b="1" spc="-105" dirty="0">
                          <a:solidFill>
                            <a:schemeClr val="bg1"/>
                          </a:solidFill>
                          <a:latin typeface="+mj-lt"/>
                          <a:cs typeface="Arial Black"/>
                        </a:rPr>
                        <a:t> </a:t>
                      </a:r>
                      <a:r>
                        <a:rPr lang="ko-KR" altLang="en-US" sz="1500" b="1" spc="-105" dirty="0">
                          <a:solidFill>
                            <a:schemeClr val="bg1"/>
                          </a:solidFill>
                          <a:latin typeface="+mj-lt"/>
                          <a:cs typeface="Arial Black"/>
                        </a:rPr>
                        <a:t>품질관리 파라미터</a:t>
                      </a:r>
                      <a:endParaRPr sz="1500" b="1" dirty="0">
                        <a:solidFill>
                          <a:schemeClr val="bg1"/>
                        </a:solidFill>
                        <a:latin typeface="+mj-lt"/>
                        <a:cs typeface="Arial Black"/>
                      </a:endParaRPr>
                    </a:p>
                  </a:txBody>
                  <a:tcPr marL="0" marR="0" marT="368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8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14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6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Jams</a:t>
                      </a:r>
                      <a:r>
                        <a:rPr sz="1500" b="1" spc="-2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b="1" spc="5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and</a:t>
                      </a:r>
                      <a:r>
                        <a:rPr sz="1500" b="1" spc="-3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sauces</a:t>
                      </a:r>
                      <a:endParaRPr sz="1500" b="1" dirty="0">
                        <a:latin typeface="+mj-lt"/>
                        <a:cs typeface="Arial"/>
                      </a:endParaRPr>
                    </a:p>
                  </a:txBody>
                  <a:tcPr marL="0" marR="0" marT="368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9D1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ko-KR" altLang="en-US" sz="13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산도</a:t>
                      </a:r>
                      <a:r>
                        <a:rPr lang="en-US" altLang="ko-KR" sz="13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3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브릭스</a:t>
                      </a:r>
                      <a:r>
                        <a:rPr lang="en-US" altLang="ko-KR" sz="13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3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점도</a:t>
                      </a:r>
                      <a:r>
                        <a:rPr lang="en-US" altLang="ko-KR" sz="13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3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채움 높이</a:t>
                      </a:r>
                      <a:r>
                        <a:rPr lang="en-US" altLang="ko-KR" sz="13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3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무게 등</a:t>
                      </a:r>
                      <a:endParaRPr sz="1300" b="1" dirty="0">
                        <a:latin typeface="+mj-lt"/>
                        <a:cs typeface="Arial"/>
                      </a:endParaRPr>
                    </a:p>
                  </a:txBody>
                  <a:tcPr marL="0" marR="0" marT="368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9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5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Fish</a:t>
                      </a:r>
                      <a:r>
                        <a:rPr sz="1500" b="1" spc="-9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fillets</a:t>
                      </a:r>
                      <a:endParaRPr sz="1500" b="1" dirty="0">
                        <a:latin typeface="+mj-lt"/>
                        <a:cs typeface="Arial"/>
                      </a:endParaRPr>
                    </a:p>
                  </a:txBody>
                  <a:tcPr marL="0" marR="0" marT="368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E9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Firmness,</a:t>
                      </a:r>
                      <a:r>
                        <a:rPr sz="1500" b="1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b="1" spc="7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no</a:t>
                      </a:r>
                      <a:r>
                        <a:rPr sz="1500" b="1" spc="5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scales,</a:t>
                      </a:r>
                      <a:r>
                        <a:rPr sz="1500" b="1" spc="-4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etc.</a:t>
                      </a:r>
                      <a:endParaRPr sz="1500" b="1" dirty="0">
                        <a:latin typeface="+mj-lt"/>
                        <a:cs typeface="Arial"/>
                      </a:endParaRPr>
                    </a:p>
                  </a:txBody>
                  <a:tcPr marL="0" marR="0" marT="368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06487">
            <a:off x="1320770" y="759043"/>
            <a:ext cx="5836722" cy="36317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5500" b="1" dirty="0">
              <a:solidFill>
                <a:srgbClr val="FFFF00"/>
              </a:solidFill>
              <a:latin typeface="+mj-lt"/>
              <a:ea typeface="+mj-ea"/>
            </a:endParaRPr>
          </a:p>
          <a:p>
            <a:pPr algn="ctr"/>
            <a:r>
              <a:rPr lang="en-US" altLang="ko-KR" sz="6000" b="1" spc="-75" dirty="0">
                <a:solidFill>
                  <a:srgbClr val="FFFF00"/>
                </a:solidFill>
                <a:latin typeface="+mj-lt"/>
                <a:cs typeface="Arial Black"/>
              </a:rPr>
              <a:t>Equipment</a:t>
            </a:r>
            <a:r>
              <a:rPr lang="en-US" altLang="ko-KR" sz="6000" b="1" spc="-114" dirty="0">
                <a:solidFill>
                  <a:srgbClr val="FFFF00"/>
                </a:solidFill>
                <a:latin typeface="+mj-lt"/>
                <a:cs typeface="Arial Black"/>
              </a:rPr>
              <a:t> </a:t>
            </a:r>
            <a:r>
              <a:rPr lang="en-US" altLang="ko-KR" sz="6000" b="1" spc="-10" dirty="0">
                <a:solidFill>
                  <a:srgbClr val="FFFF00"/>
                </a:solidFill>
                <a:latin typeface="+mj-lt"/>
                <a:cs typeface="Arial Black"/>
              </a:rPr>
              <a:t>Management</a:t>
            </a:r>
            <a:endParaRPr lang="en-US" altLang="ko-KR" sz="6000" b="1" dirty="0">
              <a:solidFill>
                <a:srgbClr val="FFFF00"/>
              </a:solidFill>
              <a:latin typeface="+mj-lt"/>
              <a:ea typeface="+mj-ea"/>
            </a:endParaRPr>
          </a:p>
          <a:p>
            <a:pPr algn="ctr"/>
            <a:endParaRPr lang="en-US" altLang="ko-KR" sz="5500" b="1" dirty="0">
              <a:solidFill>
                <a:srgbClr val="FFFF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5151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366" y="291243"/>
            <a:ext cx="8142224" cy="544943"/>
          </a:xfrm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ABOUT</a:t>
            </a:r>
            <a:r>
              <a:rPr sz="2800" spc="-65" dirty="0"/>
              <a:t> </a:t>
            </a:r>
            <a:r>
              <a:rPr lang="en-US" sz="2800" spc="-65" dirty="0"/>
              <a:t> </a:t>
            </a:r>
            <a:r>
              <a:rPr sz="2800" u="sng" spc="-30" dirty="0"/>
              <a:t>FOUNDATION</a:t>
            </a:r>
            <a:r>
              <a:rPr lang="en-US" sz="2800" spc="-30" dirty="0"/>
              <a:t> </a:t>
            </a:r>
            <a:r>
              <a:rPr sz="2800" spc="-80" dirty="0"/>
              <a:t> </a:t>
            </a:r>
            <a:r>
              <a:rPr sz="2800" spc="-20" dirty="0"/>
              <a:t>FSSC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203325"/>
            <a:ext cx="7923859" cy="31103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78460" marR="69850" indent="-366395">
              <a:spcBef>
                <a:spcPts val="310"/>
              </a:spcBef>
              <a:buClr>
                <a:srgbClr val="208454"/>
              </a:buClr>
              <a:buFont typeface="Wingdings"/>
              <a:buChar char=""/>
              <a:tabLst>
                <a:tab pos="378460" algn="l"/>
              </a:tabLst>
            </a:pPr>
            <a:r>
              <a:rPr sz="17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700" b="1" spc="-2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700" b="1" spc="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Foundation</a:t>
            </a:r>
            <a:r>
              <a:rPr sz="1700" b="1" spc="-3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204" dirty="0">
                <a:solidFill>
                  <a:srgbClr val="C00000"/>
                </a:solidFill>
                <a:latin typeface="+mj-ea"/>
                <a:ea typeface="+mj-ea"/>
                <a:cs typeface="Calibri" panose="020F0502020204030204" pitchFamily="34" charset="0"/>
              </a:rPr>
              <a:t>FSSC</a:t>
            </a:r>
            <a:r>
              <a:rPr sz="1600" b="1" spc="-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1600" spc="-3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7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7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sz="1600" spc="-4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6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sz="1600" spc="8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profit</a:t>
            </a:r>
            <a:r>
              <a:rPr sz="1600" spc="-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6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owner</a:t>
            </a:r>
            <a:r>
              <a:rPr sz="1600" spc="-1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6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1600" spc="7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6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04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FSSC</a:t>
            </a:r>
            <a:r>
              <a:rPr sz="1600" spc="35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22000</a:t>
            </a:r>
            <a:r>
              <a:rPr sz="1600" spc="2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2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Scheme</a:t>
            </a:r>
            <a:r>
              <a:rPr sz="1600" spc="7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delivering</a:t>
            </a:r>
            <a:r>
              <a:rPr sz="1600" spc="5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8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trust</a:t>
            </a:r>
            <a:r>
              <a:rPr sz="1600" spc="5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6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600" spc="4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6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sz="1600" spc="2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4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beyond </a:t>
            </a:r>
            <a:r>
              <a:rPr sz="1600" spc="3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certification.</a:t>
            </a:r>
            <a:endParaRPr lang="en-US" sz="1600" spc="35" dirty="0">
              <a:solidFill>
                <a:srgbClr val="42424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69850">
              <a:spcBef>
                <a:spcPts val="310"/>
              </a:spcBef>
              <a:buClr>
                <a:srgbClr val="208454"/>
              </a:buClr>
              <a:tabLst>
                <a:tab pos="378460" algn="l"/>
              </a:tabLst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 </a:t>
            </a:r>
            <a:r>
              <a:rPr lang="en-US" altLang="ko-KR" sz="1200" b="1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FSSC </a:t>
            </a:r>
            <a:r>
              <a:rPr lang="ko-KR" altLang="en-US" sz="1200" b="1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재단은 </a:t>
            </a:r>
            <a:r>
              <a:rPr lang="ko-KR" altLang="en-US" sz="1200" b="0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인증을 넘어 신뢰와 영향력을 제공하는 </a:t>
            </a:r>
            <a:r>
              <a:rPr lang="en-US" altLang="ko-KR" sz="1200" b="1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FSSC 22000 </a:t>
            </a:r>
            <a:r>
              <a:rPr lang="ko-KR" altLang="en-US" sz="1200" b="1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스킴에 대한 독립적인 비영리 소유자이다</a:t>
            </a:r>
            <a:endParaRPr lang="en-US" altLang="ko-KR" sz="1200" b="0" i="1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12065" marR="69850">
              <a:spcBef>
                <a:spcPts val="310"/>
              </a:spcBef>
              <a:buClr>
                <a:srgbClr val="208454"/>
              </a:buClr>
              <a:tabLst>
                <a:tab pos="378460" algn="l"/>
              </a:tabLst>
            </a:pPr>
            <a:endParaRPr sz="1200" i="1" dirty="0">
              <a:latin typeface="+mj-ea"/>
              <a:ea typeface="+mj-ea"/>
              <a:cs typeface="Calibri" panose="020F0502020204030204" pitchFamily="34" charset="0"/>
            </a:endParaRPr>
          </a:p>
          <a:p>
            <a:pPr marL="378460" marR="5080" indent="-366395">
              <a:spcBef>
                <a:spcPts val="830"/>
              </a:spcBef>
              <a:buClr>
                <a:srgbClr val="208454"/>
              </a:buClr>
              <a:buFont typeface="Wingdings"/>
              <a:buChar char=""/>
              <a:tabLst>
                <a:tab pos="378460" algn="l"/>
              </a:tabLst>
            </a:pPr>
            <a:r>
              <a:rPr sz="160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1600" spc="-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8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sz="1600" spc="-1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7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-2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55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</a:t>
            </a:r>
            <a:r>
              <a:rPr sz="1600" b="1" spc="-2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goods</a:t>
            </a:r>
            <a:r>
              <a:rPr sz="1600" b="1" spc="5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65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sz="1600" b="1" spc="-2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7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600" spc="1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6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protecting</a:t>
            </a:r>
            <a:r>
              <a:rPr sz="160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sz="1600" spc="5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brands</a:t>
            </a:r>
            <a:r>
              <a:rPr sz="1600" spc="4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6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600" spc="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achieving</a:t>
            </a:r>
            <a:r>
              <a:rPr sz="1600" spc="3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3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sz="160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sz="1600" spc="4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targets</a:t>
            </a:r>
            <a:r>
              <a:rPr sz="1600" spc="7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1600" spc="7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implementing</a:t>
            </a:r>
            <a:r>
              <a:rPr sz="1600" spc="3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5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sz="1600" b="1" spc="4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</a:t>
            </a:r>
            <a:r>
              <a:rPr sz="1600" b="1" spc="-7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ISO-</a:t>
            </a:r>
            <a:r>
              <a:rPr sz="1600" b="1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sz="1600" b="1" spc="7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6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</a:t>
            </a:r>
            <a:r>
              <a:rPr sz="1600" b="1" spc="5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system.</a:t>
            </a:r>
            <a:endParaRPr lang="en-US" sz="1600" b="1" spc="-10" dirty="0">
              <a:solidFill>
                <a:srgbClr val="42424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5080">
              <a:spcBef>
                <a:spcPts val="830"/>
              </a:spcBef>
              <a:buClr>
                <a:srgbClr val="208454"/>
              </a:buClr>
              <a:tabLst>
                <a:tab pos="378460" algn="l"/>
              </a:tabLst>
            </a:pPr>
            <a:r>
              <a:rPr lang="ko-KR" altLang="en-US" sz="1200" b="0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200" b="1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소비재 업계</a:t>
            </a:r>
            <a:r>
              <a:rPr lang="ko-KR" altLang="en-US" sz="1200" b="0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가 효과적인 </a:t>
            </a:r>
            <a:r>
              <a:rPr lang="en-US" altLang="ko-KR" sz="1200" b="0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ISO </a:t>
            </a:r>
            <a:r>
              <a:rPr lang="ko-KR" altLang="en-US" sz="1200" b="0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기반 경영시스템을 실행하여 </a:t>
            </a:r>
            <a:r>
              <a:rPr lang="ko-KR" altLang="en-US" sz="1200" b="1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브랜드를 보호하고 목표를 달성</a:t>
            </a:r>
            <a:r>
              <a:rPr lang="ko-KR" altLang="en-US" sz="1200" b="0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하도록 지원</a:t>
            </a:r>
            <a:endParaRPr lang="en-US" altLang="ko-KR" sz="1200" b="0" i="1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12065" marR="5080">
              <a:spcBef>
                <a:spcPts val="830"/>
              </a:spcBef>
              <a:buClr>
                <a:srgbClr val="208454"/>
              </a:buClr>
              <a:tabLst>
                <a:tab pos="378460" algn="l"/>
              </a:tabLst>
            </a:pPr>
            <a:endParaRPr sz="1200" b="1" i="1" dirty="0">
              <a:latin typeface="+mj-ea"/>
              <a:ea typeface="+mj-ea"/>
              <a:cs typeface="Calibri" panose="020F0502020204030204" pitchFamily="34" charset="0"/>
            </a:endParaRPr>
          </a:p>
          <a:p>
            <a:pPr marL="378460" marR="50165" indent="-366395">
              <a:lnSpc>
                <a:spcPct val="90100"/>
              </a:lnSpc>
              <a:spcBef>
                <a:spcPts val="770"/>
              </a:spcBef>
              <a:buClr>
                <a:srgbClr val="208454"/>
              </a:buClr>
              <a:buFont typeface="Wingdings"/>
              <a:buChar char=""/>
              <a:tabLst>
                <a:tab pos="378460" algn="l"/>
              </a:tabLst>
            </a:pPr>
            <a:r>
              <a:rPr sz="160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z="1600" spc="4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1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1600" spc="4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1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00" spc="2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1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lean</a:t>
            </a:r>
            <a:r>
              <a:rPr sz="1600" spc="-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6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600" spc="1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1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collaborative</a:t>
            </a:r>
            <a:r>
              <a:rPr sz="1600" spc="1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5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Foundation</a:t>
            </a:r>
            <a:r>
              <a:rPr sz="1600" spc="-1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8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1600" spc="4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7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4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1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sz="1600" spc="2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6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1600" spc="5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helping</a:t>
            </a:r>
            <a:r>
              <a:rPr sz="1600" spc="5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organizations</a:t>
            </a:r>
            <a:r>
              <a:rPr sz="1600" spc="6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7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contribute</a:t>
            </a:r>
            <a:r>
              <a:rPr sz="1600" spc="5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10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1600" spc="7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5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</a:t>
            </a:r>
            <a:r>
              <a:rPr sz="1600" b="1" spc="6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9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SDGs</a:t>
            </a:r>
            <a:r>
              <a:rPr sz="1600" b="1" spc="65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6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600" spc="3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4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thus </a:t>
            </a:r>
            <a:r>
              <a:rPr sz="160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sz="1600" spc="3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00" spc="1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80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sz="1600" spc="4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5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world.</a:t>
            </a:r>
            <a:endParaRPr lang="en-US" sz="1600" spc="55" dirty="0">
              <a:solidFill>
                <a:srgbClr val="42424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50165">
              <a:lnSpc>
                <a:spcPct val="90100"/>
              </a:lnSpc>
              <a:spcBef>
                <a:spcPts val="770"/>
              </a:spcBef>
              <a:buClr>
                <a:srgbClr val="208454"/>
              </a:buClr>
              <a:tabLst>
                <a:tab pos="378460" algn="l"/>
              </a:tabLst>
            </a:pPr>
            <a:r>
              <a:rPr lang="en-US" sz="1600" spc="55" dirty="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200" b="0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조직이 글로벌 </a:t>
            </a:r>
            <a:r>
              <a:rPr lang="en-US" altLang="ko-KR" sz="1200" b="1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SDG</a:t>
            </a:r>
            <a:r>
              <a:rPr lang="ko-KR" altLang="en-US" sz="1200" b="1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에 기여</a:t>
            </a:r>
            <a:r>
              <a:rPr lang="ko-KR" altLang="en-US" sz="1200" b="0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하여 </a:t>
            </a:r>
            <a:r>
              <a:rPr lang="ko-KR" altLang="en-US" sz="1200" b="1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더 나은 세상을 만들 수 있도록 돕는 것을 목표</a:t>
            </a:r>
            <a:r>
              <a:rPr lang="ko-KR" altLang="en-US" sz="1200" b="0" i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로 하는 협력적인 재단이다</a:t>
            </a:r>
            <a:endParaRPr sz="1200" i="1" dirty="0">
              <a:latin typeface="+mj-ea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0" y="974725"/>
            <a:ext cx="3533775" cy="0"/>
          </a:xfrm>
          <a:custGeom>
            <a:avLst/>
            <a:gdLst/>
            <a:ahLst/>
            <a:cxnLst/>
            <a:rect l="l" t="t" r="r" b="b"/>
            <a:pathLst>
              <a:path w="3533775">
                <a:moveTo>
                  <a:pt x="3533394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208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2075"/>
            <a:ext cx="3200400" cy="5145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29000" y="1279525"/>
            <a:ext cx="5967762" cy="21344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b="1" spc="-125" dirty="0">
                <a:solidFill>
                  <a:srgbClr val="424242"/>
                </a:solidFill>
                <a:latin typeface="+mj-lt"/>
                <a:cs typeface="Arial Black"/>
              </a:rPr>
              <a:t>2.5.15</a:t>
            </a:r>
            <a:r>
              <a:rPr b="1" spc="-16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lang="en-US" b="1" spc="-16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b="1" spc="-55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lang="ko-KR" altLang="en-US" sz="1700" b="1" spc="-7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장비관리 </a:t>
            </a:r>
            <a:r>
              <a:rPr sz="1500" spc="-80" dirty="0">
                <a:solidFill>
                  <a:srgbClr val="424242"/>
                </a:solidFill>
                <a:latin typeface="+mj-lt"/>
                <a:cs typeface="Arial Black"/>
              </a:rPr>
              <a:t>(All</a:t>
            </a:r>
            <a:r>
              <a:rPr sz="1500" spc="-6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z="1500" spc="-95" dirty="0">
                <a:solidFill>
                  <a:srgbClr val="424242"/>
                </a:solidFill>
                <a:latin typeface="+mj-lt"/>
                <a:cs typeface="Arial Black"/>
              </a:rPr>
              <a:t>Food</a:t>
            </a:r>
            <a:r>
              <a:rPr sz="1500" spc="-125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z="1500" spc="-85" dirty="0">
                <a:solidFill>
                  <a:srgbClr val="424242"/>
                </a:solidFill>
                <a:latin typeface="+mj-lt"/>
                <a:cs typeface="Arial Black"/>
              </a:rPr>
              <a:t>Chain</a:t>
            </a:r>
            <a:r>
              <a:rPr sz="1500" spc="-9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z="1500" spc="-105" dirty="0">
                <a:solidFill>
                  <a:srgbClr val="424242"/>
                </a:solidFill>
                <a:latin typeface="+mj-lt"/>
                <a:cs typeface="Arial Black"/>
              </a:rPr>
              <a:t>Categories,</a:t>
            </a:r>
            <a:r>
              <a:rPr sz="1500" spc="-140" dirty="0">
                <a:solidFill>
                  <a:srgbClr val="424242"/>
                </a:solidFill>
                <a:latin typeface="+mj-lt"/>
                <a:cs typeface="Arial Black"/>
              </a:rPr>
              <a:t> excl.</a:t>
            </a:r>
            <a:r>
              <a:rPr sz="1500" spc="-75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z="1500" spc="-10" dirty="0">
                <a:solidFill>
                  <a:srgbClr val="424242"/>
                </a:solidFill>
                <a:latin typeface="+mj-lt"/>
                <a:cs typeface="Arial Black"/>
              </a:rPr>
              <a:t>FII):</a:t>
            </a:r>
            <a:endParaRPr sz="1500" dirty="0">
              <a:latin typeface="+mj-lt"/>
              <a:cs typeface="Arial Black"/>
            </a:endParaRPr>
          </a:p>
          <a:p>
            <a:pPr marL="207645" indent="-169545">
              <a:lnSpc>
                <a:spcPct val="200000"/>
              </a:lnSpc>
              <a:spcBef>
                <a:spcPts val="910"/>
              </a:spcBef>
              <a:buClr>
                <a:srgbClr val="208454"/>
              </a:buClr>
              <a:buChar char="•"/>
              <a:tabLst>
                <a:tab pos="207645" algn="l"/>
              </a:tabLst>
            </a:pPr>
            <a:r>
              <a:rPr sz="1700" b="1" spc="50" dirty="0">
                <a:solidFill>
                  <a:srgbClr val="424242"/>
                </a:solidFill>
                <a:latin typeface="+mj-lt"/>
                <a:cs typeface="Arial"/>
              </a:rPr>
              <a:t>Documented</a:t>
            </a:r>
            <a:r>
              <a:rPr sz="1700" b="1" spc="3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700" b="1" dirty="0">
                <a:solidFill>
                  <a:srgbClr val="424242"/>
                </a:solidFill>
                <a:latin typeface="+mj-lt"/>
                <a:cs typeface="Arial"/>
              </a:rPr>
              <a:t>purchase</a:t>
            </a:r>
            <a:r>
              <a:rPr sz="1700" b="1" spc="4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700" b="1" spc="-10" dirty="0">
                <a:solidFill>
                  <a:srgbClr val="424242"/>
                </a:solidFill>
                <a:latin typeface="+mj-lt"/>
                <a:cs typeface="Arial"/>
              </a:rPr>
              <a:t>specifications</a:t>
            </a:r>
            <a:r>
              <a:rPr lang="en-US" sz="1700" b="1" dirty="0">
                <a:latin typeface="+mj-lt"/>
                <a:cs typeface="Arial"/>
              </a:rPr>
              <a:t> </a:t>
            </a:r>
            <a:r>
              <a:rPr sz="1700" spc="90" dirty="0">
                <a:solidFill>
                  <a:srgbClr val="424242"/>
                </a:solidFill>
                <a:latin typeface="+mj-lt"/>
                <a:cs typeface="Arial"/>
              </a:rPr>
              <a:t>for</a:t>
            </a:r>
            <a:r>
              <a:rPr sz="1700" spc="-3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700" spc="50" dirty="0">
                <a:solidFill>
                  <a:srgbClr val="424242"/>
                </a:solidFill>
                <a:latin typeface="+mj-lt"/>
                <a:cs typeface="Arial"/>
              </a:rPr>
              <a:t>equipment.</a:t>
            </a:r>
            <a:endParaRPr sz="1700" dirty="0">
              <a:latin typeface="+mj-lt"/>
              <a:cs typeface="Arial"/>
            </a:endParaRPr>
          </a:p>
          <a:p>
            <a:pPr marL="207010" marR="555625" indent="-169545">
              <a:lnSpc>
                <a:spcPct val="200000"/>
              </a:lnSpc>
              <a:spcBef>
                <a:spcPts val="890"/>
              </a:spcBef>
              <a:buClr>
                <a:srgbClr val="208454"/>
              </a:buClr>
              <a:buChar char="•"/>
              <a:tabLst>
                <a:tab pos="208279" algn="l"/>
              </a:tabLst>
            </a:pPr>
            <a:r>
              <a:rPr sz="1700" spc="-35" dirty="0">
                <a:solidFill>
                  <a:srgbClr val="424242"/>
                </a:solidFill>
                <a:latin typeface="+mj-lt"/>
                <a:cs typeface="Arial"/>
              </a:rPr>
              <a:t>Risk-</a:t>
            </a:r>
            <a:r>
              <a:rPr sz="1700" dirty="0">
                <a:solidFill>
                  <a:srgbClr val="424242"/>
                </a:solidFill>
                <a:latin typeface="+mj-lt"/>
                <a:cs typeface="Arial"/>
              </a:rPr>
              <a:t>based</a:t>
            </a:r>
            <a:r>
              <a:rPr sz="1700" spc="7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700" dirty="0">
                <a:solidFill>
                  <a:srgbClr val="424242"/>
                </a:solidFill>
                <a:latin typeface="+mj-lt"/>
                <a:cs typeface="Arial"/>
              </a:rPr>
              <a:t>change</a:t>
            </a:r>
            <a:r>
              <a:rPr sz="1700" spc="5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700" spc="45" dirty="0">
                <a:solidFill>
                  <a:srgbClr val="424242"/>
                </a:solidFill>
                <a:latin typeface="+mj-lt"/>
                <a:cs typeface="Arial"/>
              </a:rPr>
              <a:t>management </a:t>
            </a:r>
            <a:r>
              <a:rPr sz="1700" dirty="0">
                <a:solidFill>
                  <a:srgbClr val="424242"/>
                </a:solidFill>
                <a:latin typeface="+mj-lt"/>
                <a:cs typeface="Arial"/>
              </a:rPr>
              <a:t>process</a:t>
            </a:r>
            <a:r>
              <a:rPr sz="1700" spc="-4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700" spc="90" dirty="0">
                <a:solidFill>
                  <a:srgbClr val="424242"/>
                </a:solidFill>
                <a:latin typeface="+mj-lt"/>
                <a:cs typeface="Arial"/>
              </a:rPr>
              <a:t>for</a:t>
            </a:r>
            <a:r>
              <a:rPr lang="en-US" sz="1700" spc="5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700" spc="55" dirty="0">
                <a:solidFill>
                  <a:srgbClr val="424242"/>
                </a:solidFill>
                <a:latin typeface="+mj-lt"/>
                <a:cs typeface="Arial"/>
              </a:rPr>
              <a:t>equipment.</a:t>
            </a:r>
            <a:endParaRPr sz="1700" dirty="0">
              <a:latin typeface="+mj-lt"/>
              <a:cs typeface="Arial"/>
            </a:endParaRPr>
          </a:p>
          <a:p>
            <a:pPr marL="207010" indent="-168910">
              <a:lnSpc>
                <a:spcPct val="200000"/>
              </a:lnSpc>
              <a:spcBef>
                <a:spcPts val="915"/>
              </a:spcBef>
              <a:buClr>
                <a:srgbClr val="208454"/>
              </a:buClr>
              <a:buChar char="•"/>
              <a:tabLst>
                <a:tab pos="207010" algn="l"/>
              </a:tabLst>
            </a:pPr>
            <a:r>
              <a:rPr sz="1700" dirty="0">
                <a:solidFill>
                  <a:srgbClr val="424242"/>
                </a:solidFill>
                <a:latin typeface="+mj-lt"/>
                <a:cs typeface="Arial"/>
              </a:rPr>
              <a:t>Evidence</a:t>
            </a:r>
            <a:r>
              <a:rPr sz="1700" spc="-7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700" spc="85" dirty="0">
                <a:solidFill>
                  <a:srgbClr val="424242"/>
                </a:solidFill>
                <a:latin typeface="+mj-lt"/>
                <a:cs typeface="Arial"/>
              </a:rPr>
              <a:t>of</a:t>
            </a:r>
            <a:r>
              <a:rPr sz="1700" spc="15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700" dirty="0">
                <a:solidFill>
                  <a:srgbClr val="424242"/>
                </a:solidFill>
                <a:latin typeface="+mj-lt"/>
                <a:cs typeface="Arial"/>
              </a:rPr>
              <a:t>successful</a:t>
            </a:r>
            <a:r>
              <a:rPr sz="1700" spc="-30" dirty="0">
                <a:solidFill>
                  <a:srgbClr val="424242"/>
                </a:solidFill>
                <a:latin typeface="+mj-lt"/>
                <a:cs typeface="Arial"/>
              </a:rPr>
              <a:t> </a:t>
            </a:r>
            <a:r>
              <a:rPr sz="1700" spc="-10" dirty="0">
                <a:solidFill>
                  <a:srgbClr val="424242"/>
                </a:solidFill>
                <a:latin typeface="+mj-lt"/>
                <a:cs typeface="Arial"/>
              </a:rPr>
              <a:t>commissioning.</a:t>
            </a:r>
            <a:endParaRPr sz="1700" dirty="0">
              <a:latin typeface="+mj-lt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18210" y="308456"/>
            <a:ext cx="5638800" cy="47577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9"/>
              </a:spcBef>
            </a:pPr>
            <a:r>
              <a:rPr sz="2800" dirty="0"/>
              <a:t>NEW</a:t>
            </a:r>
            <a:r>
              <a:rPr sz="2800" spc="-60" dirty="0"/>
              <a:t> </a:t>
            </a:r>
            <a:r>
              <a:rPr sz="2800" spc="-10" dirty="0"/>
              <a:t>ADDITIONAL</a:t>
            </a:r>
            <a:r>
              <a:rPr lang="en-US" sz="2800" spc="-10" dirty="0"/>
              <a:t> </a:t>
            </a:r>
            <a:r>
              <a:rPr sz="2800" spc="-10" dirty="0"/>
              <a:t>REQUIREMENTS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2868B7-8A53-E314-80AD-2BD7C9FBCF1E}"/>
              </a:ext>
            </a:extLst>
          </p:cNvPr>
          <p:cNvSpPr txBox="1"/>
          <p:nvPr/>
        </p:nvSpPr>
        <p:spPr>
          <a:xfrm>
            <a:off x="4648200" y="2117725"/>
            <a:ext cx="19551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i="1" spc="-75" dirty="0">
                <a:solidFill>
                  <a:srgbClr val="00B050"/>
                </a:solidFill>
                <a:latin typeface="+mj-ea"/>
                <a:ea typeface="+mj-ea"/>
                <a:cs typeface="Arial Black"/>
              </a:rPr>
              <a:t>문서화된 구매시방서</a:t>
            </a:r>
            <a:endParaRPr lang="ko-KR" altLang="en-US" sz="1200" i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59943-8D71-ADFA-E653-9E7AB80B5F62}"/>
              </a:ext>
            </a:extLst>
          </p:cNvPr>
          <p:cNvSpPr txBox="1"/>
          <p:nvPr/>
        </p:nvSpPr>
        <p:spPr>
          <a:xfrm>
            <a:off x="3518210" y="2724349"/>
            <a:ext cx="57577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i="1" spc="-75" dirty="0">
                <a:solidFill>
                  <a:srgbClr val="00B050"/>
                </a:solidFill>
                <a:latin typeface="+mj-ea"/>
                <a:ea typeface="+mj-ea"/>
                <a:cs typeface="Arial Black"/>
              </a:rPr>
              <a:t>새 장비 및</a:t>
            </a:r>
            <a:r>
              <a:rPr lang="en-US" altLang="ko-KR" sz="1200" i="1" spc="-75" dirty="0">
                <a:solidFill>
                  <a:srgbClr val="00B050"/>
                </a:solidFill>
                <a:latin typeface="+mj-ea"/>
                <a:ea typeface="+mj-ea"/>
                <a:cs typeface="Arial Black"/>
              </a:rPr>
              <a:t>/</a:t>
            </a:r>
            <a:r>
              <a:rPr lang="ko-KR" altLang="en-US" sz="1200" i="1" spc="-75" dirty="0">
                <a:solidFill>
                  <a:srgbClr val="00B050"/>
                </a:solidFill>
                <a:latin typeface="+mj-ea"/>
                <a:ea typeface="+mj-ea"/>
                <a:cs typeface="Arial Black"/>
              </a:rPr>
              <a:t>또는 기존 장비의 변경에 대한 리스크 기반 변경 관리 프로세스</a:t>
            </a:r>
            <a:endParaRPr lang="ko-KR" altLang="en-US" sz="1200" i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CD106-85B3-D022-58B4-29461FA9A848}"/>
              </a:ext>
            </a:extLst>
          </p:cNvPr>
          <p:cNvSpPr txBox="1"/>
          <p:nvPr/>
        </p:nvSpPr>
        <p:spPr>
          <a:xfrm>
            <a:off x="4598020" y="3343259"/>
            <a:ext cx="46983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i="1" dirty="0">
                <a:solidFill>
                  <a:srgbClr val="00B050"/>
                </a:solidFill>
                <a:latin typeface="+mj-ea"/>
                <a:ea typeface="+mj-ea"/>
              </a:rPr>
              <a:t>성공 적인 시운전의 증거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06487">
            <a:off x="1215044" y="1296259"/>
            <a:ext cx="5836722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spc="-75" dirty="0">
                <a:solidFill>
                  <a:srgbClr val="FFFF00"/>
                </a:solidFill>
                <a:latin typeface="+mj-lt"/>
                <a:cs typeface="Arial Black"/>
              </a:rPr>
              <a:t>FOOD  LOSS </a:t>
            </a:r>
          </a:p>
          <a:p>
            <a:pPr algn="ctr"/>
            <a:r>
              <a:rPr lang="en-US" altLang="ko-KR" sz="6000" b="1" spc="-75" dirty="0">
                <a:solidFill>
                  <a:srgbClr val="FFFF00"/>
                </a:solidFill>
                <a:latin typeface="+mj-lt"/>
                <a:cs typeface="Arial Black"/>
              </a:rPr>
              <a:t>AND  WASTE</a:t>
            </a:r>
          </a:p>
        </p:txBody>
      </p:sp>
    </p:spTree>
    <p:extLst>
      <p:ext uri="{BB962C8B-B14F-4D97-AF65-F5344CB8AC3E}">
        <p14:creationId xmlns:p14="http://schemas.microsoft.com/office/powerpoint/2010/main" val="2308431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388" y="212725"/>
            <a:ext cx="8142224" cy="896797"/>
          </a:xfrm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40" dirty="0"/>
              <a:t> </a:t>
            </a:r>
            <a:r>
              <a:rPr dirty="0"/>
              <a:t>ADDITIONAL</a:t>
            </a:r>
            <a:r>
              <a:rPr spc="-95" dirty="0"/>
              <a:t> </a:t>
            </a:r>
            <a:r>
              <a:rPr spc="-1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132676"/>
            <a:ext cx="7848600" cy="268323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8100">
              <a:lnSpc>
                <a:spcPct val="200000"/>
              </a:lnSpc>
              <a:spcBef>
                <a:spcPts val="1010"/>
              </a:spcBef>
            </a:pPr>
            <a:r>
              <a:rPr b="1" spc="-125" dirty="0">
                <a:solidFill>
                  <a:srgbClr val="424242"/>
                </a:solidFill>
                <a:latin typeface="+mj-lt"/>
                <a:cs typeface="Arial Black"/>
              </a:rPr>
              <a:t>2.5.16</a:t>
            </a:r>
            <a:r>
              <a:rPr b="1" spc="-18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lang="en-US" b="1" spc="-18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b="1" spc="-9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lang="ko-KR" altLang="en-US" b="1" spc="-9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식품 손실 및 낭비</a:t>
            </a:r>
            <a:r>
              <a:rPr lang="en-US" altLang="ko-KR" b="1" spc="-9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(I</a:t>
            </a:r>
            <a:r>
              <a:rPr lang="ko-KR" altLang="en-US" b="1" spc="-9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를 제외한 식품사슬범주 전체</a:t>
            </a:r>
            <a:r>
              <a:rPr lang="en-US" altLang="ko-KR" b="1" spc="-9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) </a:t>
            </a:r>
            <a:r>
              <a:rPr b="1" spc="-2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:</a:t>
            </a:r>
            <a:endParaRPr b="1" dirty="0">
              <a:latin typeface="+mj-ea"/>
              <a:ea typeface="+mj-ea"/>
              <a:cs typeface="Arial Black"/>
            </a:endParaRPr>
          </a:p>
          <a:p>
            <a:pPr marL="206375" marR="117475" indent="-168910">
              <a:lnSpc>
                <a:spcPct val="200000"/>
              </a:lnSpc>
              <a:spcBef>
                <a:spcPts val="915"/>
              </a:spcBef>
              <a:buClr>
                <a:srgbClr val="208454"/>
              </a:buClr>
              <a:buChar char="•"/>
              <a:tabLst>
                <a:tab pos="208279" algn="l"/>
              </a:tabLst>
            </a:pPr>
            <a:r>
              <a:rPr lang="ko-KR" altLang="en-US" sz="1300" b="1" spc="5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식품 손실 및 낭비</a:t>
            </a:r>
            <a:r>
              <a:rPr lang="ko-KR" altLang="en-US" sz="1300" spc="5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를 줄이기 위한 조직의 전략을 자세히 설명하는 </a:t>
            </a:r>
            <a:r>
              <a:rPr lang="ko-KR" altLang="en-US" sz="1300" b="1" spc="55" dirty="0">
                <a:solidFill>
                  <a:srgbClr val="00B050"/>
                </a:solidFill>
                <a:latin typeface="+mj-ea"/>
                <a:ea typeface="+mj-ea"/>
                <a:cs typeface="Arial"/>
              </a:rPr>
              <a:t>방침 및 목표를 문서화 </a:t>
            </a:r>
            <a:endParaRPr lang="en-US" altLang="ko-KR" sz="1300" b="1" spc="55" dirty="0">
              <a:solidFill>
                <a:srgbClr val="00B050"/>
              </a:solidFill>
              <a:latin typeface="+mj-ea"/>
              <a:ea typeface="+mj-ea"/>
              <a:cs typeface="Arial"/>
            </a:endParaRPr>
          </a:p>
          <a:p>
            <a:pPr marL="206375" marR="117475" indent="-168910">
              <a:lnSpc>
                <a:spcPct val="200000"/>
              </a:lnSpc>
              <a:spcBef>
                <a:spcPts val="915"/>
              </a:spcBef>
              <a:buClr>
                <a:srgbClr val="208454"/>
              </a:buClr>
              <a:buChar char="•"/>
              <a:tabLst>
                <a:tab pos="208279" algn="l"/>
              </a:tabLst>
            </a:pP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비영리 조직</a:t>
            </a:r>
            <a:r>
              <a:rPr lang="en-US" altLang="ko-KR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직원 및 기타 조직에 </a:t>
            </a:r>
            <a:r>
              <a:rPr lang="ko-KR" altLang="en-US" sz="1300" b="1" dirty="0">
                <a:solidFill>
                  <a:srgbClr val="00B050"/>
                </a:solidFill>
                <a:latin typeface="+mj-ea"/>
                <a:ea typeface="+mj-ea"/>
                <a:cs typeface="Arial"/>
              </a:rPr>
              <a:t>기부된 제품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을 관리하기 위한 </a:t>
            </a:r>
            <a:r>
              <a:rPr lang="ko-KR" altLang="en-US" sz="1300" b="1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관리방법</a:t>
            </a:r>
            <a:r>
              <a:rPr lang="ko-KR" altLang="en-US" sz="13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을 마련</a:t>
            </a:r>
            <a:endParaRPr lang="en-US" altLang="ko-KR" sz="1300" dirty="0">
              <a:solidFill>
                <a:srgbClr val="424242"/>
              </a:solidFill>
              <a:latin typeface="+mj-ea"/>
              <a:ea typeface="+mj-ea"/>
              <a:cs typeface="Arial"/>
            </a:endParaRPr>
          </a:p>
          <a:p>
            <a:pPr marL="207010" indent="-168910">
              <a:lnSpc>
                <a:spcPct val="200000"/>
              </a:lnSpc>
              <a:spcBef>
                <a:spcPts val="890"/>
              </a:spcBef>
              <a:buClr>
                <a:srgbClr val="208454"/>
              </a:buClr>
              <a:buChar char="•"/>
              <a:tabLst>
                <a:tab pos="207010" algn="l"/>
              </a:tabLst>
            </a:pPr>
            <a:r>
              <a:rPr lang="ko-KR" altLang="en-US" sz="1300" spc="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제품의 오염을 방지하기 위해 동물 사료</a:t>
            </a:r>
            <a:r>
              <a:rPr lang="en-US" altLang="ko-KR" sz="1300" spc="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/</a:t>
            </a:r>
            <a:r>
              <a:rPr lang="ko-KR" altLang="en-US" sz="1300" spc="5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동물용 먹이로 사용되는 </a:t>
            </a:r>
            <a:r>
              <a:rPr lang="ko-KR" altLang="en-US" sz="1300" b="1" spc="50" dirty="0">
                <a:solidFill>
                  <a:srgbClr val="00B050"/>
                </a:solidFill>
                <a:latin typeface="+mj-ea"/>
                <a:ea typeface="+mj-ea"/>
                <a:cs typeface="Arial"/>
              </a:rPr>
              <a:t>잉여 제품 또는 부산물을 관리</a:t>
            </a:r>
            <a:endParaRPr lang="en-US" altLang="ko-KR" sz="1300" b="1" spc="50" dirty="0">
              <a:solidFill>
                <a:srgbClr val="00B050"/>
              </a:solidFill>
              <a:latin typeface="+mj-ea"/>
              <a:ea typeface="+mj-ea"/>
              <a:cs typeface="Arial"/>
            </a:endParaRPr>
          </a:p>
          <a:p>
            <a:pPr marL="207010" indent="-168910">
              <a:lnSpc>
                <a:spcPct val="200000"/>
              </a:lnSpc>
              <a:spcBef>
                <a:spcPts val="890"/>
              </a:spcBef>
              <a:buClr>
                <a:srgbClr val="208454"/>
              </a:buClr>
              <a:buChar char="•"/>
              <a:tabLst>
                <a:tab pos="207010" algn="l"/>
              </a:tabLst>
            </a:pPr>
            <a:r>
              <a:rPr lang="ko-KR" altLang="en-US" sz="1300" spc="-45" dirty="0">
                <a:solidFill>
                  <a:schemeClr val="tx1"/>
                </a:solidFill>
                <a:latin typeface="+mj-ea"/>
                <a:ea typeface="+mj-ea"/>
                <a:cs typeface="Arial Black"/>
              </a:rPr>
              <a:t>적용가능한 </a:t>
            </a:r>
            <a:r>
              <a:rPr lang="ko-KR" altLang="en-US" sz="1300" b="1" spc="-45" dirty="0">
                <a:solidFill>
                  <a:schemeClr val="tx1"/>
                </a:solidFill>
                <a:latin typeface="+mj-ea"/>
                <a:ea typeface="+mj-ea"/>
                <a:cs typeface="Arial Black"/>
              </a:rPr>
              <a:t>법률을 준수</a:t>
            </a:r>
            <a:r>
              <a:rPr lang="ko-KR" altLang="en-US" sz="1300" spc="-45" dirty="0">
                <a:solidFill>
                  <a:schemeClr val="tx1"/>
                </a:solidFill>
                <a:latin typeface="+mj-ea"/>
                <a:ea typeface="+mj-ea"/>
                <a:cs typeface="Arial Black"/>
              </a:rPr>
              <a:t>하고 최신 상태 유지</a:t>
            </a:r>
            <a:endParaRPr sz="1300" dirty="0">
              <a:solidFill>
                <a:schemeClr val="tx1"/>
              </a:solidFill>
              <a:latin typeface="+mj-ea"/>
              <a:ea typeface="+mj-ea"/>
              <a:cs typeface="Arial Black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817" y="974725"/>
            <a:ext cx="3533775" cy="0"/>
          </a:xfrm>
          <a:custGeom>
            <a:avLst/>
            <a:gdLst/>
            <a:ahLst/>
            <a:cxnLst/>
            <a:rect l="l" t="t" r="r" b="b"/>
            <a:pathLst>
              <a:path w="3533775">
                <a:moveTo>
                  <a:pt x="3533393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208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0"/>
            <a:ext cx="3733800" cy="5145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4800" y="1196391"/>
            <a:ext cx="4865645" cy="56874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-114" dirty="0">
                <a:solidFill>
                  <a:srgbClr val="424242"/>
                </a:solidFill>
                <a:latin typeface="+mj-lt"/>
                <a:cs typeface="Arial Black"/>
              </a:rPr>
              <a:t>Example</a:t>
            </a:r>
            <a:r>
              <a:rPr spc="-12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pc="-40" dirty="0">
                <a:solidFill>
                  <a:srgbClr val="424242"/>
                </a:solidFill>
                <a:latin typeface="+mj-lt"/>
                <a:cs typeface="Arial Black"/>
              </a:rPr>
              <a:t>of</a:t>
            </a:r>
            <a:r>
              <a:rPr spc="-125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pc="-60" dirty="0">
                <a:solidFill>
                  <a:srgbClr val="424242"/>
                </a:solidFill>
                <a:latin typeface="+mj-lt"/>
                <a:cs typeface="Arial Black"/>
              </a:rPr>
              <a:t>an</a:t>
            </a:r>
            <a:r>
              <a:rPr spc="-10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b="1" spc="-95" dirty="0">
                <a:solidFill>
                  <a:srgbClr val="00B050"/>
                </a:solidFill>
                <a:latin typeface="+mj-lt"/>
                <a:cs typeface="Arial Black"/>
              </a:rPr>
              <a:t>objective</a:t>
            </a:r>
            <a:r>
              <a:rPr spc="-9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pc="-50" dirty="0">
                <a:solidFill>
                  <a:srgbClr val="424242"/>
                </a:solidFill>
                <a:latin typeface="+mj-lt"/>
                <a:cs typeface="Arial Black"/>
              </a:rPr>
              <a:t>on</a:t>
            </a:r>
            <a:r>
              <a:rPr spc="-95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pc="-90" dirty="0">
                <a:solidFill>
                  <a:srgbClr val="424242"/>
                </a:solidFill>
                <a:latin typeface="+mj-lt"/>
                <a:cs typeface="Arial Black"/>
              </a:rPr>
              <a:t>a</a:t>
            </a:r>
            <a:r>
              <a:rPr spc="-114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pc="-50" dirty="0">
                <a:solidFill>
                  <a:srgbClr val="424242"/>
                </a:solidFill>
                <a:latin typeface="+mj-lt"/>
                <a:cs typeface="Arial Black"/>
              </a:rPr>
              <a:t>strategy</a:t>
            </a:r>
            <a:r>
              <a:rPr lang="en-US" dirty="0">
                <a:latin typeface="+mj-lt"/>
                <a:cs typeface="Arial Black"/>
              </a:rPr>
              <a:t> </a:t>
            </a:r>
            <a:r>
              <a:rPr spc="-50" dirty="0">
                <a:solidFill>
                  <a:srgbClr val="424242"/>
                </a:solidFill>
                <a:latin typeface="+mj-lt"/>
                <a:cs typeface="Arial Black"/>
              </a:rPr>
              <a:t>to</a:t>
            </a:r>
            <a:r>
              <a:rPr spc="-95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pc="-100" dirty="0">
                <a:solidFill>
                  <a:srgbClr val="424242"/>
                </a:solidFill>
                <a:latin typeface="+mj-lt"/>
                <a:cs typeface="Arial Black"/>
              </a:rPr>
              <a:t>reduce</a:t>
            </a:r>
            <a:r>
              <a:rPr spc="-12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pc="-55" dirty="0">
                <a:solidFill>
                  <a:srgbClr val="424242"/>
                </a:solidFill>
                <a:latin typeface="+mj-lt"/>
                <a:cs typeface="Arial Black"/>
              </a:rPr>
              <a:t>food</a:t>
            </a:r>
            <a:r>
              <a:rPr spc="-110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pc="-120" dirty="0">
                <a:solidFill>
                  <a:srgbClr val="424242"/>
                </a:solidFill>
                <a:latin typeface="+mj-lt"/>
                <a:cs typeface="Arial Black"/>
              </a:rPr>
              <a:t>loss</a:t>
            </a:r>
            <a:r>
              <a:rPr spc="-95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pc="-65" dirty="0">
                <a:solidFill>
                  <a:srgbClr val="424242"/>
                </a:solidFill>
                <a:latin typeface="+mj-lt"/>
                <a:cs typeface="Arial Black"/>
              </a:rPr>
              <a:t>and</a:t>
            </a:r>
            <a:r>
              <a:rPr spc="-114" dirty="0">
                <a:solidFill>
                  <a:srgbClr val="424242"/>
                </a:solidFill>
                <a:latin typeface="+mj-lt"/>
                <a:cs typeface="Arial Black"/>
              </a:rPr>
              <a:t> </a:t>
            </a:r>
            <a:r>
              <a:rPr spc="-10" dirty="0">
                <a:solidFill>
                  <a:srgbClr val="424242"/>
                </a:solidFill>
                <a:latin typeface="+mj-lt"/>
                <a:cs typeface="Arial Black"/>
              </a:rPr>
              <a:t>waste:</a:t>
            </a:r>
            <a:endParaRPr dirty="0">
              <a:latin typeface="+mj-lt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" y="273051"/>
            <a:ext cx="5181600" cy="47577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9"/>
              </a:spcBef>
            </a:pPr>
            <a:r>
              <a:rPr sz="2800" dirty="0"/>
              <a:t>NEW</a:t>
            </a:r>
            <a:r>
              <a:rPr sz="2800" spc="-60" dirty="0"/>
              <a:t> </a:t>
            </a:r>
            <a:r>
              <a:rPr sz="2800" spc="-10" dirty="0"/>
              <a:t>ADDITIONAL REQUIREMENTS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2086982"/>
            <a:ext cx="4267200" cy="2057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38200" y="2229574"/>
            <a:ext cx="3294201" cy="17722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320" marR="267335" algn="ctr">
              <a:lnSpc>
                <a:spcPct val="116100"/>
              </a:lnSpc>
              <a:spcBef>
                <a:spcPts val="95"/>
              </a:spcBef>
            </a:pPr>
            <a:r>
              <a:rPr sz="1700" b="1" dirty="0">
                <a:solidFill>
                  <a:srgbClr val="FFFFFF"/>
                </a:solidFill>
                <a:latin typeface="Carlito"/>
                <a:cs typeface="Carlito"/>
              </a:rPr>
              <a:t>REDUCE</a:t>
            </a:r>
            <a:r>
              <a:rPr sz="17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rlito"/>
                <a:cs typeface="Carlito"/>
              </a:rPr>
              <a:t>FOOD</a:t>
            </a:r>
            <a:r>
              <a:rPr sz="17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b="1" spc="-35" dirty="0">
                <a:solidFill>
                  <a:srgbClr val="FFFFFF"/>
                </a:solidFill>
                <a:latin typeface="Carlito"/>
                <a:cs typeface="Carlito"/>
              </a:rPr>
              <a:t>WASTAGE </a:t>
            </a:r>
            <a:r>
              <a:rPr sz="1700" b="1" spc="-25" dirty="0">
                <a:solidFill>
                  <a:srgbClr val="FFFFFF"/>
                </a:solidFill>
                <a:latin typeface="Carlito"/>
                <a:cs typeface="Carlito"/>
              </a:rPr>
              <a:t>BY </a:t>
            </a:r>
            <a:r>
              <a:rPr sz="1700" b="1" dirty="0">
                <a:solidFill>
                  <a:srgbClr val="FFFFFF"/>
                </a:solidFill>
                <a:latin typeface="Carlito"/>
                <a:cs typeface="Carlito"/>
              </a:rPr>
              <a:t>10%</a:t>
            </a:r>
            <a:r>
              <a:rPr sz="17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rlito"/>
                <a:cs typeface="Carlito"/>
              </a:rPr>
              <a:t>YEAR</a:t>
            </a:r>
            <a:r>
              <a:rPr sz="17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rlito"/>
                <a:cs typeface="Carlito"/>
              </a:rPr>
              <a:t>ON</a:t>
            </a:r>
            <a:r>
              <a:rPr sz="17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Carlito"/>
                <a:cs typeface="Carlito"/>
              </a:rPr>
              <a:t>YEAR;</a:t>
            </a:r>
            <a:endParaRPr sz="1700" dirty="0">
              <a:latin typeface="Carlito"/>
              <a:cs typeface="Carlito"/>
            </a:endParaRPr>
          </a:p>
          <a:p>
            <a:pPr marL="12700" marR="5080" algn="ctr">
              <a:lnSpc>
                <a:spcPct val="116100"/>
              </a:lnSpc>
              <a:spcBef>
                <a:spcPts val="25"/>
              </a:spcBef>
            </a:pPr>
            <a:r>
              <a:rPr sz="1700" b="1" dirty="0">
                <a:solidFill>
                  <a:srgbClr val="FFFFFF"/>
                </a:solidFill>
                <a:latin typeface="Carlito"/>
                <a:cs typeface="Carlito"/>
              </a:rPr>
              <a:t>WITH</a:t>
            </a:r>
            <a:r>
              <a:rPr sz="17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r>
              <a:rPr sz="17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rlito"/>
                <a:cs typeface="Carlito"/>
              </a:rPr>
              <a:t>OVERALL</a:t>
            </a:r>
            <a:r>
              <a:rPr sz="17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rlito"/>
                <a:cs typeface="Carlito"/>
              </a:rPr>
              <a:t>REDUCTION</a:t>
            </a:r>
            <a:r>
              <a:rPr sz="17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700" b="1" dirty="0">
                <a:solidFill>
                  <a:srgbClr val="FFFFFF"/>
                </a:solidFill>
                <a:latin typeface="Carlito"/>
                <a:cs typeface="Carlito"/>
              </a:rPr>
              <a:t>50%</a:t>
            </a:r>
            <a:r>
              <a:rPr sz="17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rlito"/>
                <a:cs typeface="Carlito"/>
              </a:rPr>
              <a:t>OVER</a:t>
            </a:r>
            <a:r>
              <a:rPr sz="17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r>
              <a:rPr sz="1700" b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Carlito"/>
                <a:cs typeface="Carlito"/>
              </a:rPr>
              <a:t>YEARS</a:t>
            </a:r>
            <a:endParaRPr lang="en-US" sz="1700" b="1" spc="-20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12700" marR="5080" algn="ctr">
              <a:lnSpc>
                <a:spcPct val="116100"/>
              </a:lnSpc>
              <a:spcBef>
                <a:spcPts val="25"/>
              </a:spcBef>
            </a:pPr>
            <a:r>
              <a:rPr lang="ko-KR" altLang="en-US" sz="1500" b="0" i="1" dirty="0">
                <a:solidFill>
                  <a:srgbClr val="FFC000"/>
                </a:solidFill>
                <a:effectLst/>
                <a:latin typeface="+mj-ea"/>
                <a:ea typeface="+mj-ea"/>
              </a:rPr>
              <a:t>    음식물 낭비를 전년 대비 </a:t>
            </a:r>
            <a:r>
              <a:rPr lang="en-US" altLang="ko-KR" sz="1500" b="0" i="1" dirty="0">
                <a:solidFill>
                  <a:srgbClr val="FFC000"/>
                </a:solidFill>
                <a:effectLst/>
                <a:latin typeface="+mj-ea"/>
                <a:ea typeface="+mj-ea"/>
              </a:rPr>
              <a:t>10% </a:t>
            </a:r>
            <a:r>
              <a:rPr lang="ko-KR" altLang="en-US" sz="1500" b="0" i="1" dirty="0">
                <a:solidFill>
                  <a:srgbClr val="FFC000"/>
                </a:solidFill>
                <a:effectLst/>
                <a:latin typeface="+mj-ea"/>
                <a:ea typeface="+mj-ea"/>
              </a:rPr>
              <a:t>감소</a:t>
            </a:r>
            <a:r>
              <a:rPr lang="en-US" altLang="ko-KR" sz="1500" b="0" i="1" dirty="0">
                <a:solidFill>
                  <a:srgbClr val="FFC000"/>
                </a:solidFill>
                <a:effectLst/>
                <a:latin typeface="+mj-ea"/>
                <a:ea typeface="+mj-ea"/>
              </a:rPr>
              <a:t>;</a:t>
            </a:r>
            <a:br>
              <a:rPr lang="ko-KR" altLang="en-US" sz="1500" i="1" dirty="0">
                <a:solidFill>
                  <a:srgbClr val="FFC000"/>
                </a:solidFill>
                <a:latin typeface="+mj-ea"/>
                <a:ea typeface="+mj-ea"/>
              </a:rPr>
            </a:br>
            <a:r>
              <a:rPr lang="ko-KR" altLang="en-US" sz="1500" i="1" dirty="0">
                <a:solidFill>
                  <a:srgbClr val="FFC000"/>
                </a:solidFill>
                <a:latin typeface="+mj-ea"/>
                <a:ea typeface="+mj-ea"/>
              </a:rPr>
              <a:t>   </a:t>
            </a:r>
            <a:r>
              <a:rPr lang="en-US" altLang="ko-KR" sz="1500" b="0" i="1" dirty="0">
                <a:solidFill>
                  <a:srgbClr val="FFC000"/>
                </a:solidFill>
                <a:effectLst/>
                <a:latin typeface="+mj-ea"/>
                <a:ea typeface="+mj-ea"/>
              </a:rPr>
              <a:t>5</a:t>
            </a:r>
            <a:r>
              <a:rPr lang="ko-KR" altLang="en-US" sz="1500" b="0" i="1" dirty="0">
                <a:solidFill>
                  <a:srgbClr val="FFC000"/>
                </a:solidFill>
                <a:effectLst/>
                <a:latin typeface="+mj-ea"/>
                <a:ea typeface="+mj-ea"/>
              </a:rPr>
              <a:t>년간 전체 </a:t>
            </a:r>
            <a:r>
              <a:rPr lang="en-US" altLang="ko-KR" sz="1500" b="0" i="1" dirty="0">
                <a:solidFill>
                  <a:srgbClr val="FFC000"/>
                </a:solidFill>
                <a:effectLst/>
                <a:latin typeface="+mj-ea"/>
                <a:ea typeface="+mj-ea"/>
              </a:rPr>
              <a:t>50% </a:t>
            </a:r>
            <a:r>
              <a:rPr lang="ko-KR" altLang="en-US" sz="1500" b="0" i="1" dirty="0">
                <a:solidFill>
                  <a:srgbClr val="FFC000"/>
                </a:solidFill>
                <a:effectLst/>
                <a:latin typeface="+mj-ea"/>
                <a:ea typeface="+mj-ea"/>
              </a:rPr>
              <a:t>감소</a:t>
            </a:r>
            <a:endParaRPr sz="1500" i="1" dirty="0">
              <a:solidFill>
                <a:srgbClr val="FFC000"/>
              </a:solidFill>
              <a:latin typeface="+mj-ea"/>
              <a:ea typeface="+mj-ea"/>
              <a:cs typeface="Carl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06487">
            <a:off x="1167739" y="928788"/>
            <a:ext cx="6183610" cy="263149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5500" b="1" spc="-75" dirty="0">
              <a:solidFill>
                <a:srgbClr val="FFFF00"/>
              </a:solidFill>
              <a:latin typeface="+mj-lt"/>
              <a:cs typeface="Arial Black"/>
            </a:endParaRPr>
          </a:p>
          <a:p>
            <a:pPr algn="ctr"/>
            <a:r>
              <a:rPr lang="en-US" altLang="ko-KR" sz="5500" b="1" spc="-75" dirty="0">
                <a:solidFill>
                  <a:srgbClr val="FFFF00"/>
                </a:solidFill>
                <a:latin typeface="+mj-lt"/>
                <a:cs typeface="Arial Black"/>
              </a:rPr>
              <a:t>COMMUNICATION</a:t>
            </a:r>
          </a:p>
          <a:p>
            <a:pPr algn="ctr"/>
            <a:endParaRPr lang="en-US" altLang="ko-KR" sz="5500" b="1" spc="-75" dirty="0">
              <a:solidFill>
                <a:srgbClr val="FFFF00"/>
              </a:solidFill>
              <a:latin typeface="+mj-lt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098186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88925"/>
            <a:ext cx="8142224" cy="896797"/>
          </a:xfrm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40" dirty="0"/>
              <a:t> </a:t>
            </a:r>
            <a:r>
              <a:rPr dirty="0"/>
              <a:t>ADDITIONAL</a:t>
            </a:r>
            <a:r>
              <a:rPr spc="-95" dirty="0"/>
              <a:t> </a:t>
            </a:r>
            <a:r>
              <a:rPr spc="-1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050925"/>
            <a:ext cx="9220200" cy="3168816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8100">
              <a:lnSpc>
                <a:spcPct val="200000"/>
              </a:lnSpc>
              <a:spcBef>
                <a:spcPts val="1010"/>
              </a:spcBef>
            </a:pPr>
            <a:r>
              <a:rPr sz="1700" b="1" spc="-12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2.5.17</a:t>
            </a:r>
            <a:r>
              <a:rPr sz="1700" b="1" spc="-15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lang="en-US" altLang="ko-KR" sz="1700" b="1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–</a:t>
            </a:r>
            <a:r>
              <a:rPr sz="1700" b="1" spc="-5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lang="ko-KR" altLang="en-US" sz="1700" b="1" spc="-7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의사소통 요구사항</a:t>
            </a:r>
            <a:r>
              <a:rPr sz="1700" b="1" spc="-8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(All</a:t>
            </a:r>
            <a:r>
              <a:rPr sz="1700" b="1" spc="-3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700" b="1" spc="-9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Food</a:t>
            </a:r>
            <a:r>
              <a:rPr sz="1700" b="1" spc="-12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700" b="1" spc="-85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Chain</a:t>
            </a:r>
            <a:r>
              <a:rPr sz="1700" b="1" spc="-8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 </a:t>
            </a:r>
            <a:r>
              <a:rPr sz="1700" b="1" spc="-10" dirty="0">
                <a:solidFill>
                  <a:srgbClr val="424242"/>
                </a:solidFill>
                <a:latin typeface="+mj-ea"/>
                <a:ea typeface="+mj-ea"/>
                <a:cs typeface="Arial Black"/>
              </a:rPr>
              <a:t>Categories):</a:t>
            </a:r>
            <a:endParaRPr sz="1700" b="1" dirty="0">
              <a:latin typeface="+mj-ea"/>
              <a:ea typeface="+mj-ea"/>
              <a:cs typeface="Arial Black"/>
            </a:endParaRPr>
          </a:p>
          <a:p>
            <a:pPr marL="206375" marR="1073785" indent="-168910">
              <a:lnSpc>
                <a:spcPct val="200000"/>
              </a:lnSpc>
              <a:spcBef>
                <a:spcPts val="915"/>
              </a:spcBef>
              <a:buClr>
                <a:srgbClr val="208454"/>
              </a:buClr>
              <a:buChar char="•"/>
              <a:tabLst>
                <a:tab pos="208279" algn="l"/>
              </a:tabLst>
            </a:pPr>
            <a:r>
              <a:rPr lang="ko-KR" altLang="en-US" sz="14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아래의 사건 또 는 상황이 시작된 후 </a:t>
            </a:r>
            <a:r>
              <a:rPr lang="en-US" altLang="ko-KR" sz="14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3</a:t>
            </a:r>
            <a:r>
              <a:rPr lang="ko-KR" altLang="en-US" sz="140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영업일 이내에 인증기관에 통지</a:t>
            </a:r>
            <a:endParaRPr lang="en-US" altLang="ko-KR" sz="1400" dirty="0">
              <a:solidFill>
                <a:srgbClr val="424242"/>
              </a:solidFill>
              <a:latin typeface="+mj-ea"/>
              <a:ea typeface="+mj-ea"/>
              <a:cs typeface="Arial"/>
            </a:endParaRPr>
          </a:p>
          <a:p>
            <a:pPr marL="206375" marR="1073785" indent="-168910">
              <a:lnSpc>
                <a:spcPct val="200000"/>
              </a:lnSpc>
              <a:spcBef>
                <a:spcPts val="915"/>
              </a:spcBef>
              <a:buClr>
                <a:srgbClr val="208454"/>
              </a:buClr>
              <a:buChar char="•"/>
              <a:tabLst>
                <a:tab pos="208279" algn="l"/>
              </a:tabLst>
            </a:pPr>
            <a:r>
              <a:rPr lang="ko-KR" altLang="en-US" sz="1400" spc="65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비상 대비  및  대응  프로세스의  일부로  적절한  조치를  시행</a:t>
            </a:r>
            <a:endParaRPr lang="en-US" altLang="ko-KR" sz="1400" spc="65" dirty="0">
              <a:solidFill>
                <a:srgbClr val="424242"/>
              </a:solidFill>
              <a:latin typeface="+mj-ea"/>
              <a:ea typeface="+mj-ea"/>
              <a:cs typeface="Arial"/>
            </a:endParaRPr>
          </a:p>
          <a:p>
            <a:pPr marL="206375" marR="1073785" indent="-168910">
              <a:lnSpc>
                <a:spcPct val="200000"/>
              </a:lnSpc>
              <a:spcBef>
                <a:spcPts val="915"/>
              </a:spcBef>
              <a:buClr>
                <a:srgbClr val="208454"/>
              </a:buClr>
              <a:buChar char="•"/>
              <a:tabLst>
                <a:tab pos="208279" algn="l"/>
              </a:tabLst>
            </a:pPr>
            <a:r>
              <a:rPr lang="ko-KR" altLang="en-US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불가항력</a:t>
            </a:r>
            <a:r>
              <a:rPr lang="en-US" altLang="ko-KR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자연재해 또는 인재</a:t>
            </a:r>
            <a:r>
              <a:rPr lang="en-US" altLang="ko-KR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(</a:t>
            </a:r>
            <a:r>
              <a:rPr lang="ko-KR" altLang="en-US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예</a:t>
            </a:r>
            <a:r>
              <a:rPr lang="en-US" altLang="ko-KR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: </a:t>
            </a:r>
            <a:r>
              <a:rPr lang="ko-KR" altLang="en-US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전쟁</a:t>
            </a:r>
            <a:r>
              <a:rPr lang="en-US" altLang="ko-KR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파업</a:t>
            </a:r>
            <a:r>
              <a:rPr lang="en-US" altLang="ko-KR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테러</a:t>
            </a:r>
            <a:r>
              <a:rPr lang="en-US" altLang="ko-KR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범죄</a:t>
            </a:r>
            <a:r>
              <a:rPr lang="en-US" altLang="ko-KR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,</a:t>
            </a:r>
            <a:r>
              <a:rPr lang="ko-KR" altLang="en-US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 홍수</a:t>
            </a:r>
            <a:r>
              <a:rPr lang="en-US" altLang="ko-KR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지진</a:t>
            </a:r>
            <a:r>
              <a:rPr lang="en-US" altLang="ko-KR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악성 컴퓨터 해킹 등</a:t>
            </a:r>
            <a:r>
              <a:rPr lang="en-US" altLang="ko-KR" sz="1400" spc="1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) </a:t>
            </a:r>
          </a:p>
          <a:p>
            <a:pPr marL="206375" marR="1073785" indent="-168910">
              <a:lnSpc>
                <a:spcPct val="200000"/>
              </a:lnSpc>
              <a:spcBef>
                <a:spcPts val="915"/>
              </a:spcBef>
              <a:buClr>
                <a:srgbClr val="208454"/>
              </a:buClr>
              <a:buChar char="•"/>
              <a:tabLst>
                <a:tab pos="208279" algn="l"/>
              </a:tabLst>
            </a:pPr>
            <a:r>
              <a:rPr lang="ko-KR" altLang="en-US" sz="1400" spc="1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인증의 완전성이 위험에 처하는 심각한 상황 및</a:t>
            </a:r>
            <a:r>
              <a:rPr lang="en-US" altLang="ko-KR" sz="1400" spc="1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/</a:t>
            </a:r>
            <a:r>
              <a:rPr lang="ko-KR" altLang="en-US" sz="1400" spc="1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또는 재단의 평판이 나빠질 수 있는 </a:t>
            </a:r>
            <a:endParaRPr lang="en-US" altLang="ko-KR" sz="1400" spc="10" dirty="0">
              <a:solidFill>
                <a:srgbClr val="424242"/>
              </a:solidFill>
              <a:latin typeface="+mj-ea"/>
              <a:ea typeface="+mj-ea"/>
              <a:cs typeface="Arial"/>
            </a:endParaRPr>
          </a:p>
          <a:p>
            <a:pPr marL="37465" marR="1073785">
              <a:spcBef>
                <a:spcPts val="915"/>
              </a:spcBef>
              <a:buClr>
                <a:srgbClr val="208454"/>
              </a:buClr>
              <a:tabLst>
                <a:tab pos="208279" algn="l"/>
              </a:tabLst>
            </a:pPr>
            <a:r>
              <a:rPr lang="en-US" altLang="ko-KR" sz="1400" spc="1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   </a:t>
            </a:r>
            <a:r>
              <a:rPr lang="ko-KR" altLang="en-US" sz="1400" spc="10" dirty="0">
                <a:solidFill>
                  <a:srgbClr val="424242"/>
                </a:solidFill>
                <a:latin typeface="+mj-ea"/>
                <a:ea typeface="+mj-ea"/>
                <a:cs typeface="Arial"/>
              </a:rPr>
              <a:t>심각한 상황</a:t>
            </a:r>
            <a:endParaRPr sz="1400" dirty="0">
              <a:latin typeface="+mj-ea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27703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9144000" y="0"/>
                </a:moveTo>
                <a:lnTo>
                  <a:pt x="0" y="0"/>
                </a:lnTo>
                <a:lnTo>
                  <a:pt x="0" y="1417320"/>
                </a:lnTo>
                <a:lnTo>
                  <a:pt x="9144000" y="1417320"/>
                </a:lnTo>
                <a:lnTo>
                  <a:pt x="9144000" y="0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8716" y="842771"/>
            <a:ext cx="28575" cy="2160905"/>
          </a:xfrm>
          <a:custGeom>
            <a:avLst/>
            <a:gdLst/>
            <a:ahLst/>
            <a:cxnLst/>
            <a:rect l="l" t="t" r="r" b="b"/>
            <a:pathLst>
              <a:path w="28575" h="2160905">
                <a:moveTo>
                  <a:pt x="28575" y="0"/>
                </a:moveTo>
                <a:lnTo>
                  <a:pt x="0" y="0"/>
                </a:lnTo>
                <a:lnTo>
                  <a:pt x="0" y="2160905"/>
                </a:lnTo>
                <a:lnTo>
                  <a:pt x="28575" y="2160905"/>
                </a:lnTo>
                <a:lnTo>
                  <a:pt x="28575" y="0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2456" y="1379931"/>
            <a:ext cx="1525143" cy="10337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15"/>
              </a:spcBef>
            </a:pPr>
            <a:r>
              <a:rPr sz="3300" spc="-10" dirty="0"/>
              <a:t>THANK</a:t>
            </a:r>
            <a:endParaRPr sz="3300" dirty="0"/>
          </a:p>
          <a:p>
            <a:pPr marR="5080" algn="r">
              <a:lnSpc>
                <a:spcPct val="100000"/>
              </a:lnSpc>
            </a:pPr>
            <a:r>
              <a:rPr sz="3300" spc="-25" dirty="0"/>
              <a:t>YOU</a:t>
            </a:r>
            <a:endParaRPr sz="33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5232" y="4523232"/>
            <a:ext cx="359663" cy="3596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6864" y="3977639"/>
            <a:ext cx="359663" cy="3596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6864" y="4511039"/>
            <a:ext cx="359663" cy="3627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75232" y="3977639"/>
            <a:ext cx="359663" cy="35966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000249" y="3996944"/>
            <a:ext cx="2237041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@FoundationFSSC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FSSC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3659" y="4007307"/>
            <a:ext cx="2148840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info@fssc.com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6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+31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(0)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183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64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38215" y="1639823"/>
            <a:ext cx="1731247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0" y="-92075"/>
            <a:ext cx="7245350" cy="5145405"/>
            <a:chOff x="670559" y="0"/>
            <a:chExt cx="7245350" cy="5145405"/>
          </a:xfrm>
        </p:grpSpPr>
        <p:sp>
          <p:nvSpPr>
            <p:cNvPr id="3" name="object 3"/>
            <p:cNvSpPr/>
            <p:nvPr/>
          </p:nvSpPr>
          <p:spPr>
            <a:xfrm>
              <a:off x="6684263" y="4565903"/>
              <a:ext cx="1231900" cy="411480"/>
            </a:xfrm>
            <a:custGeom>
              <a:avLst/>
              <a:gdLst/>
              <a:ahLst/>
              <a:cxnLst/>
              <a:rect l="l" t="t" r="r" b="b"/>
              <a:pathLst>
                <a:path w="1231900" h="411479">
                  <a:moveTo>
                    <a:pt x="1231392" y="0"/>
                  </a:moveTo>
                  <a:lnTo>
                    <a:pt x="0" y="0"/>
                  </a:lnTo>
                  <a:lnTo>
                    <a:pt x="0" y="411480"/>
                  </a:lnTo>
                  <a:lnTo>
                    <a:pt x="1231392" y="411480"/>
                  </a:lnTo>
                  <a:lnTo>
                    <a:pt x="1231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59" y="0"/>
              <a:ext cx="6858000" cy="5145021"/>
            </a:xfrm>
            <a:prstGeom prst="rect">
              <a:avLst/>
            </a:prstGeom>
          </p:spPr>
        </p:pic>
      </p:grpSp>
      <p:sp>
        <p:nvSpPr>
          <p:cNvPr id="5" name="object 2">
            <a:extLst>
              <a:ext uri="{FF2B5EF4-FFF2-40B4-BE49-F238E27FC236}">
                <a16:creationId xmlns:a16="http://schemas.microsoft.com/office/drawing/2014/main" id="{557DD6A3-7DBE-8F61-3946-2E127210BC63}"/>
              </a:ext>
            </a:extLst>
          </p:cNvPr>
          <p:cNvSpPr txBox="1">
            <a:spLocks/>
          </p:cNvSpPr>
          <p:nvPr/>
        </p:nvSpPr>
        <p:spPr>
          <a:xfrm>
            <a:off x="1371600" y="3641725"/>
            <a:ext cx="1937513" cy="283333"/>
          </a:xfrm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80670">
              <a:spcBef>
                <a:spcPts val="100"/>
              </a:spcBef>
            </a:pPr>
            <a:r>
              <a:rPr lang="ko-KR" altLang="en-US" sz="1100" i="1" dirty="0"/>
              <a:t>사회적 경영시스템</a:t>
            </a:r>
            <a:endParaRPr lang="en-US" sz="1100" i="1" spc="-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4004" y="947356"/>
            <a:ext cx="2829560" cy="28575"/>
          </a:xfrm>
          <a:custGeom>
            <a:avLst/>
            <a:gdLst/>
            <a:ahLst/>
            <a:cxnLst/>
            <a:rect l="l" t="t" r="r" b="b"/>
            <a:pathLst>
              <a:path w="2829560" h="28575">
                <a:moveTo>
                  <a:pt x="0" y="28575"/>
                </a:moveTo>
                <a:lnTo>
                  <a:pt x="2829306" y="28575"/>
                </a:lnTo>
                <a:lnTo>
                  <a:pt x="2829306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22919" y="0"/>
            <a:ext cx="1021080" cy="5145405"/>
          </a:xfrm>
          <a:custGeom>
            <a:avLst/>
            <a:gdLst/>
            <a:ahLst/>
            <a:cxnLst/>
            <a:rect l="l" t="t" r="r" b="b"/>
            <a:pathLst>
              <a:path w="1021079" h="5145405">
                <a:moveTo>
                  <a:pt x="1021079" y="0"/>
                </a:moveTo>
                <a:lnTo>
                  <a:pt x="0" y="0"/>
                </a:lnTo>
                <a:lnTo>
                  <a:pt x="0" y="5145024"/>
                </a:lnTo>
                <a:lnTo>
                  <a:pt x="1021079" y="5145024"/>
                </a:lnTo>
                <a:lnTo>
                  <a:pt x="1021079" y="0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4004" y="947356"/>
            <a:ext cx="2829560" cy="28575"/>
          </a:xfrm>
          <a:custGeom>
            <a:avLst/>
            <a:gdLst/>
            <a:ahLst/>
            <a:cxnLst/>
            <a:rect l="l" t="t" r="r" b="b"/>
            <a:pathLst>
              <a:path w="2829560" h="28575">
                <a:moveTo>
                  <a:pt x="0" y="28575"/>
                </a:moveTo>
                <a:lnTo>
                  <a:pt x="2829306" y="28575"/>
                </a:lnTo>
                <a:lnTo>
                  <a:pt x="2829306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208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0631" y="4690871"/>
            <a:ext cx="1304544" cy="24079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953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dirty="0"/>
              <a:t>GLOBAL</a:t>
            </a:r>
            <a:r>
              <a:rPr spc="-150" dirty="0"/>
              <a:t> </a:t>
            </a:r>
            <a:r>
              <a:rPr spc="-35" dirty="0"/>
              <a:t>REPRESENTATION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852" y="1140073"/>
            <a:ext cx="4722278" cy="39546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4700" y="1660525"/>
            <a:ext cx="25146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FFFFFF"/>
                </a:solidFill>
              </a:rPr>
              <a:t>FSSC</a:t>
            </a:r>
            <a:r>
              <a:rPr sz="3500" spc="-70" dirty="0">
                <a:solidFill>
                  <a:srgbClr val="FFFFFF"/>
                </a:solidFill>
              </a:rPr>
              <a:t> </a:t>
            </a:r>
            <a:r>
              <a:rPr sz="3500" spc="-10" dirty="0">
                <a:solidFill>
                  <a:srgbClr val="FFFFFF"/>
                </a:solidFill>
              </a:rPr>
              <a:t>22000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3B3DB22A-D3F9-8A93-11EF-9335E0091D31}"/>
              </a:ext>
            </a:extLst>
          </p:cNvPr>
          <p:cNvSpPr txBox="1">
            <a:spLocks/>
          </p:cNvSpPr>
          <p:nvPr/>
        </p:nvSpPr>
        <p:spPr>
          <a:xfrm>
            <a:off x="2438400" y="2498725"/>
            <a:ext cx="4267200" cy="38831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08454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lnSpc>
                <a:spcPts val="3240"/>
              </a:lnSpc>
              <a:spcBef>
                <a:spcPts val="100"/>
              </a:spcBef>
            </a:pPr>
            <a:r>
              <a:rPr lang="ko-KR" altLang="en-US" sz="1900" dirty="0">
                <a:solidFill>
                  <a:schemeClr val="tx1"/>
                </a:solidFill>
              </a:rPr>
              <a:t>식품안전경영시스템</a:t>
            </a:r>
            <a:r>
              <a:rPr lang="ko-KR" altLang="en-US" sz="1900" dirty="0">
                <a:solidFill>
                  <a:srgbClr val="FFFFFF"/>
                </a:solidFill>
              </a:rPr>
              <a:t> </a:t>
            </a:r>
            <a:r>
              <a:rPr lang="ko-KR" altLang="en-US" sz="1900" dirty="0">
                <a:solidFill>
                  <a:schemeClr val="tx1"/>
                </a:solidFill>
              </a:rPr>
              <a:t>인증스킴 요구사항</a:t>
            </a:r>
            <a:endParaRPr lang="en-US" sz="1900" spc="-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669925"/>
            <a:ext cx="3222625" cy="0"/>
          </a:xfrm>
          <a:custGeom>
            <a:avLst/>
            <a:gdLst/>
            <a:ahLst/>
            <a:cxnLst/>
            <a:rect l="l" t="t" r="r" b="b"/>
            <a:pathLst>
              <a:path w="3222625">
                <a:moveTo>
                  <a:pt x="322237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208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723513" cy="5145029"/>
            <a:chOff x="0" y="0"/>
            <a:chExt cx="4184904" cy="514502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184903" cy="51450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184904" cy="5145024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768983"/>
              </p:ext>
            </p:extLst>
          </p:nvPr>
        </p:nvGraphicFramePr>
        <p:xfrm>
          <a:off x="3886200" y="879091"/>
          <a:ext cx="5181600" cy="40055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ko-KR" altLang="en-US" sz="1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강력하고 효과적인 식품안전경영시스템을 위한 </a:t>
                      </a:r>
                      <a:r>
                        <a:rPr lang="en-US" altLang="ko-KR" sz="1500" b="1" spc="1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Arial"/>
                        </a:rPr>
                        <a:t>Framework</a:t>
                      </a:r>
                      <a:endParaRPr sz="1500" b="1" dirty="0">
                        <a:latin typeface="+mj-ea"/>
                        <a:ea typeface="+mj-ea"/>
                        <a:cs typeface="Arial"/>
                      </a:endParaRP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9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39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b="1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Uses</a:t>
                      </a:r>
                      <a:r>
                        <a:rPr sz="1600" b="1" spc="12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existing</a:t>
                      </a:r>
                      <a:r>
                        <a:rPr sz="1600" b="1" spc="6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b="1" spc="-65" dirty="0">
                          <a:solidFill>
                            <a:srgbClr val="C00000"/>
                          </a:solidFill>
                          <a:latin typeface="+mj-lt"/>
                          <a:cs typeface="Arial"/>
                        </a:rPr>
                        <a:t>ISO</a:t>
                      </a:r>
                      <a:r>
                        <a:rPr sz="1600" b="1" spc="150" dirty="0">
                          <a:solidFill>
                            <a:srgbClr val="C00000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+mj-lt"/>
                          <a:cs typeface="Arial"/>
                        </a:rPr>
                        <a:t>standards</a:t>
                      </a:r>
                      <a:r>
                        <a:rPr sz="1600" b="1" spc="90" dirty="0">
                          <a:solidFill>
                            <a:srgbClr val="C00000"/>
                          </a:solidFill>
                          <a:latin typeface="+mj-lt"/>
                          <a:cs typeface="Arial"/>
                        </a:rPr>
                        <a:t> </a:t>
                      </a:r>
                      <a:endParaRPr lang="en-US" sz="1600" b="1" spc="90" dirty="0">
                        <a:solidFill>
                          <a:srgbClr val="C00000"/>
                        </a:solidFill>
                        <a:latin typeface="+mj-lt"/>
                        <a:cs typeface="Arial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i="1" dirty="0">
                          <a:solidFill>
                            <a:srgbClr val="424242"/>
                          </a:solidFill>
                          <a:latin typeface="+mj-ea"/>
                          <a:ea typeface="+mj-ea"/>
                          <a:cs typeface="Arial"/>
                        </a:rPr>
                        <a:t>(</a:t>
                      </a:r>
                      <a:r>
                        <a:rPr lang="ko-KR" altLang="en-US" sz="1300" b="0" i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조화로운 구조의 이점</a:t>
                      </a:r>
                      <a:r>
                        <a:rPr lang="en-US" altLang="ko-KR" sz="1300" b="0" i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IMS </a:t>
                      </a:r>
                      <a:r>
                        <a:rPr lang="ko-KR" altLang="en-US" sz="1300" b="0" i="1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촉진</a:t>
                      </a:r>
                      <a:r>
                        <a:rPr sz="1300" i="1" spc="-20" dirty="0">
                          <a:solidFill>
                            <a:srgbClr val="424242"/>
                          </a:solidFill>
                          <a:latin typeface="+mj-ea"/>
                          <a:ea typeface="+mj-ea"/>
                          <a:cs typeface="Arial"/>
                        </a:rPr>
                        <a:t>)</a:t>
                      </a:r>
                      <a:endParaRPr sz="1300" i="1" dirty="0">
                        <a:latin typeface="+mj-ea"/>
                        <a:ea typeface="+mj-ea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628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600" b="1" spc="-2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Science-</a:t>
                      </a:r>
                      <a:r>
                        <a:rPr sz="1600" b="1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based:</a:t>
                      </a:r>
                      <a:endParaRPr sz="1600" b="1" dirty="0">
                        <a:latin typeface="+mj-lt"/>
                        <a:cs typeface="Arial"/>
                      </a:endParaRPr>
                    </a:p>
                    <a:p>
                      <a:pPr marL="379095" indent="-286385">
                        <a:lnSpc>
                          <a:spcPct val="100000"/>
                        </a:lnSpc>
                        <a:buClr>
                          <a:srgbClr val="208454"/>
                        </a:buClr>
                        <a:buChar char="•"/>
                        <a:tabLst>
                          <a:tab pos="379095" algn="l"/>
                        </a:tabLst>
                      </a:pPr>
                      <a:r>
                        <a:rPr sz="1600" spc="4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developed</a:t>
                      </a:r>
                      <a:r>
                        <a:rPr sz="1600" spc="-1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by</a:t>
                      </a:r>
                      <a:r>
                        <a:rPr sz="1600" spc="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spc="6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international</a:t>
                      </a:r>
                      <a:r>
                        <a:rPr sz="1600" spc="-5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spc="3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experts</a:t>
                      </a:r>
                      <a:endParaRPr sz="1600" dirty="0">
                        <a:latin typeface="+mj-lt"/>
                        <a:cs typeface="Arial"/>
                      </a:endParaRPr>
                    </a:p>
                    <a:p>
                      <a:pPr marL="379095" indent="-286385">
                        <a:lnSpc>
                          <a:spcPct val="100000"/>
                        </a:lnSpc>
                        <a:buClr>
                          <a:srgbClr val="208454"/>
                        </a:buClr>
                        <a:buChar char="•"/>
                        <a:tabLst>
                          <a:tab pos="379095" algn="l"/>
                        </a:tabLst>
                      </a:pPr>
                      <a:r>
                        <a:rPr sz="1600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reliable</a:t>
                      </a:r>
                      <a:endParaRPr sz="1600" dirty="0">
                        <a:latin typeface="+mj-lt"/>
                        <a:cs typeface="Arial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9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842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05" dirty="0">
                          <a:solidFill>
                            <a:srgbClr val="C00000"/>
                          </a:solidFill>
                          <a:latin typeface="+mj-lt"/>
                          <a:cs typeface="Arial"/>
                        </a:rPr>
                        <a:t>GFSI</a:t>
                      </a:r>
                      <a:r>
                        <a:rPr sz="1600" b="1" spc="75" dirty="0">
                          <a:solidFill>
                            <a:srgbClr val="C00000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recognized</a:t>
                      </a:r>
                      <a:r>
                        <a:rPr sz="1600" spc="6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spc="6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and</a:t>
                      </a:r>
                      <a:r>
                        <a:rPr sz="1600" spc="12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globally</a:t>
                      </a:r>
                      <a:r>
                        <a:rPr sz="1600" spc="8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accepted</a:t>
                      </a:r>
                      <a:r>
                        <a:rPr lang="en-US" sz="1600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  </a:t>
                      </a:r>
                      <a:r>
                        <a:rPr lang="ko-KR" altLang="en-US" sz="1200" b="1" i="1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국제식품안전협회</a:t>
                      </a:r>
                      <a:endParaRPr sz="1200" b="1" i="1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072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ko-KR" altLang="en-US" sz="1400" b="0" spc="-10" dirty="0">
                          <a:solidFill>
                            <a:srgbClr val="424242"/>
                          </a:solidFill>
                          <a:latin typeface="+mj-ea"/>
                          <a:ea typeface="+mj-ea"/>
                          <a:cs typeface="Arial"/>
                        </a:rPr>
                        <a:t>신뢰할 수 있는 </a:t>
                      </a:r>
                      <a:r>
                        <a:rPr sz="1500" b="1" spc="50" dirty="0">
                          <a:solidFill>
                            <a:srgbClr val="424242"/>
                          </a:solidFill>
                          <a:latin typeface="+mj-ea"/>
                          <a:ea typeface="+mj-ea"/>
                          <a:cs typeface="Arial"/>
                        </a:rPr>
                        <a:t>audits</a:t>
                      </a:r>
                      <a:r>
                        <a:rPr sz="1500" b="1" spc="-60" dirty="0">
                          <a:solidFill>
                            <a:srgbClr val="424242"/>
                          </a:solidFill>
                          <a:latin typeface="+mj-ea"/>
                          <a:ea typeface="+mj-ea"/>
                          <a:cs typeface="Arial"/>
                        </a:rPr>
                        <a:t> </a:t>
                      </a:r>
                      <a:r>
                        <a:rPr sz="1500" b="1" spc="60" dirty="0">
                          <a:solidFill>
                            <a:srgbClr val="424242"/>
                          </a:solidFill>
                          <a:latin typeface="+mj-ea"/>
                          <a:ea typeface="+mj-ea"/>
                          <a:cs typeface="Arial"/>
                        </a:rPr>
                        <a:t>and</a:t>
                      </a:r>
                      <a:r>
                        <a:rPr sz="1500" b="1" spc="-35" dirty="0">
                          <a:solidFill>
                            <a:srgbClr val="424242"/>
                          </a:solidFill>
                          <a:latin typeface="+mj-ea"/>
                          <a:ea typeface="+mj-ea"/>
                          <a:cs typeface="Arial"/>
                        </a:rPr>
                        <a:t> </a:t>
                      </a:r>
                      <a:r>
                        <a:rPr sz="1500" b="1" spc="40" dirty="0">
                          <a:solidFill>
                            <a:srgbClr val="424242"/>
                          </a:solidFill>
                          <a:latin typeface="+mj-ea"/>
                          <a:ea typeface="+mj-ea"/>
                          <a:cs typeface="Arial"/>
                        </a:rPr>
                        <a:t>certification</a:t>
                      </a:r>
                      <a:r>
                        <a:rPr lang="ko-KR" altLang="en-US" sz="1400" b="0" spc="40" dirty="0">
                          <a:solidFill>
                            <a:srgbClr val="424242"/>
                          </a:solidFill>
                          <a:latin typeface="+mj-ea"/>
                          <a:ea typeface="+mj-ea"/>
                          <a:cs typeface="Arial"/>
                        </a:rPr>
                        <a:t>로 이루어 지는 강력한 프로그램</a:t>
                      </a:r>
                      <a:endParaRPr sz="1400" b="0" dirty="0">
                        <a:latin typeface="+mj-ea"/>
                        <a:ea typeface="+mj-ea"/>
                        <a:cs typeface="Arial"/>
                      </a:endParaRPr>
                    </a:p>
                  </a:txBody>
                  <a:tcPr marL="0" marR="0" marT="368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9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072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Applicable</a:t>
                      </a:r>
                      <a:r>
                        <a:rPr sz="1600" spc="20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sector</a:t>
                      </a:r>
                      <a:r>
                        <a:rPr sz="1600" spc="17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specific</a:t>
                      </a:r>
                      <a:r>
                        <a:rPr sz="1600" spc="19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technical</a:t>
                      </a:r>
                      <a:r>
                        <a:rPr sz="1600" spc="19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specifications</a:t>
                      </a:r>
                      <a:endParaRPr sz="1600" dirty="0">
                        <a:latin typeface="+mj-lt"/>
                        <a:cs typeface="Arial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9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for</a:t>
                      </a:r>
                      <a:r>
                        <a:rPr sz="1600" spc="-2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b="1" spc="-114" dirty="0">
                          <a:solidFill>
                            <a:srgbClr val="C00000"/>
                          </a:solidFill>
                          <a:latin typeface="+mj-lt"/>
                          <a:cs typeface="Arial"/>
                        </a:rPr>
                        <a:t>PRPs</a:t>
                      </a:r>
                      <a:r>
                        <a:rPr sz="1600" spc="-2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spc="6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fully</a:t>
                      </a:r>
                      <a:r>
                        <a:rPr sz="1600" spc="-4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spc="4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included</a:t>
                      </a:r>
                      <a:endParaRPr lang="en-US" sz="1600" spc="40" dirty="0">
                        <a:solidFill>
                          <a:srgbClr val="424242"/>
                        </a:solidFill>
                        <a:latin typeface="+mj-lt"/>
                        <a:cs typeface="Arial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altLang="ko-KR" sz="1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PRP</a:t>
                      </a:r>
                      <a:r>
                        <a:rPr lang="ko-KR" altLang="en-US" sz="13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대한 적용 가능한 부문별 기술 사양 전체 포함</a:t>
                      </a:r>
                      <a:r>
                        <a:rPr lang="en-US" altLang="ko-KR" sz="13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3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ko-KR" sz="1300" b="1" i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ISO/TS 22002-X</a:t>
                      </a:r>
                      <a:endParaRPr sz="1300" b="1" i="1" dirty="0">
                        <a:solidFill>
                          <a:srgbClr val="C00000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1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Covers</a:t>
                      </a:r>
                      <a:r>
                        <a:rPr sz="1600" spc="-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spc="7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multiple</a:t>
                      </a:r>
                      <a:r>
                        <a:rPr sz="1600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sectors</a:t>
                      </a:r>
                      <a:r>
                        <a:rPr sz="1600" spc="-2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spc="7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in</a:t>
                      </a:r>
                      <a:r>
                        <a:rPr sz="1600" spc="3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spc="7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the</a:t>
                      </a:r>
                      <a:r>
                        <a:rPr sz="1600" spc="3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Food Supply</a:t>
                      </a:r>
                      <a:r>
                        <a:rPr sz="1600" b="1" spc="5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424242"/>
                          </a:solidFill>
                          <a:latin typeface="+mj-lt"/>
                          <a:cs typeface="Arial"/>
                        </a:rPr>
                        <a:t>Chain</a:t>
                      </a:r>
                      <a:endParaRPr sz="1600" b="1" dirty="0">
                        <a:latin typeface="+mj-lt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9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-100915"/>
            <a:ext cx="8033512" cy="725327"/>
          </a:xfrm>
          <a:prstGeom prst="rect">
            <a:avLst/>
          </a:prstGeom>
        </p:spPr>
        <p:txBody>
          <a:bodyPr vert="horz" wrap="square" lIns="0" tIns="276352" rIns="0" bIns="0" rtlCol="0">
            <a:spAutoFit/>
          </a:bodyPr>
          <a:lstStyle/>
          <a:p>
            <a:pPr marL="4241165">
              <a:lnSpc>
                <a:spcPct val="100000"/>
              </a:lnSpc>
              <a:spcBef>
                <a:spcPts val="100"/>
              </a:spcBef>
            </a:pPr>
            <a:r>
              <a:rPr sz="2900" u="sng" dirty="0"/>
              <a:t>WHY</a:t>
            </a:r>
            <a:r>
              <a:rPr sz="2900" spc="-90" dirty="0"/>
              <a:t> </a:t>
            </a:r>
            <a:r>
              <a:rPr sz="2900" dirty="0"/>
              <a:t>FSSC</a:t>
            </a:r>
            <a:r>
              <a:rPr sz="2900" spc="-65" dirty="0"/>
              <a:t> </a:t>
            </a:r>
            <a:r>
              <a:rPr sz="2900" spc="-10" dirty="0"/>
              <a:t>22000?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2230"/>
            <a:chOff x="0" y="0"/>
            <a:chExt cx="9144000" cy="5142230"/>
          </a:xfrm>
        </p:grpSpPr>
        <p:sp>
          <p:nvSpPr>
            <p:cNvPr id="3" name="object 3"/>
            <p:cNvSpPr/>
            <p:nvPr/>
          </p:nvSpPr>
          <p:spPr>
            <a:xfrm>
              <a:off x="809244" y="861059"/>
              <a:ext cx="6139815" cy="0"/>
            </a:xfrm>
            <a:custGeom>
              <a:avLst/>
              <a:gdLst/>
              <a:ahLst/>
              <a:cxnLst/>
              <a:rect l="l" t="t" r="r" b="b"/>
              <a:pathLst>
                <a:path w="6139815">
                  <a:moveTo>
                    <a:pt x="6139814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208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1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2278</Words>
  <Application>Microsoft Office PowerPoint</Application>
  <PresentationFormat>사용자 지정</PresentationFormat>
  <Paragraphs>325</Paragraphs>
  <Slides>46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56" baseType="lpstr">
      <vt:lpstr>Carlito</vt:lpstr>
      <vt:lpstr>noto</vt:lpstr>
      <vt:lpstr>맑은 고딕</vt:lpstr>
      <vt:lpstr>Arial</vt:lpstr>
      <vt:lpstr>Arial Black</vt:lpstr>
      <vt:lpstr>Calibri</vt:lpstr>
      <vt:lpstr>Lora</vt:lpstr>
      <vt:lpstr>Times New Roman</vt:lpstr>
      <vt:lpstr>Wingdings</vt:lpstr>
      <vt:lpstr>Office Theme</vt:lpstr>
      <vt:lpstr>FSSC 22000 VERSION 6</vt:lpstr>
      <vt:lpstr>TODAY’S TOPICS</vt:lpstr>
      <vt:lpstr>FSSC INTRODUCTION</vt:lpstr>
      <vt:lpstr>ABOUT  FOUNDATION  FSSC</vt:lpstr>
      <vt:lpstr>PowerPoint 프레젠테이션</vt:lpstr>
      <vt:lpstr>GLOBAL REPRESENTATION</vt:lpstr>
      <vt:lpstr>FSSC 22000</vt:lpstr>
      <vt:lpstr>WHY FSSC 22000?</vt:lpstr>
      <vt:lpstr>PowerPoint 프레젠테이션</vt:lpstr>
      <vt:lpstr>FSSC 22000 REVISION HISTORY</vt:lpstr>
      <vt:lpstr>OVERVIEW AND BENEFITS OF V6</vt:lpstr>
      <vt:lpstr>OVERVIEW  개요</vt:lpstr>
      <vt:lpstr>BENEFITS</vt:lpstr>
      <vt:lpstr>BENEFITS</vt:lpstr>
      <vt:lpstr>V6 UPGRADE PROCESS</vt:lpstr>
      <vt:lpstr>UPGRADE PROCESS</vt:lpstr>
      <vt:lpstr>UPGRADE PROCESS</vt:lpstr>
      <vt:lpstr>SCHEME MAIN CHANGES</vt:lpstr>
      <vt:lpstr>STRUCTURE OF FSSC 22000</vt:lpstr>
      <vt:lpstr>SCHEME STRUCTURE</vt:lpstr>
      <vt:lpstr>PART 1 – SCHEME OVERVIEW</vt:lpstr>
      <vt:lpstr>MAIN CHANGES – PART 1</vt:lpstr>
      <vt:lpstr>PART 2 – REQUIREMENTS FOR ORGANIZATION TO BE AUDITED</vt:lpstr>
      <vt:lpstr>SCHEME CHANGES &amp; INTERPRETATIONS</vt:lpstr>
      <vt:lpstr>STRENGTHENED FSSC 22000 ADDITIONAL REQUIREMENTS</vt:lpstr>
      <vt:lpstr>CURRENT REQUIREMENTS</vt:lpstr>
      <vt:lpstr>CURRENT REQUIREMENTS</vt:lpstr>
      <vt:lpstr>CURRENT REQUIREMENTS</vt:lpstr>
      <vt:lpstr>CURRENT REQUIREMENTS</vt:lpstr>
      <vt:lpstr>CURRENT REQUIREMENTS</vt:lpstr>
      <vt:lpstr>CURRENT REQUIREMENTS</vt:lpstr>
      <vt:lpstr>CURRENT REQUIREMENTS</vt:lpstr>
      <vt:lpstr>NEW ADDITIONAL  REQUIREMENTS</vt:lpstr>
      <vt:lpstr>PowerPoint 프레젠테이션</vt:lpstr>
      <vt:lpstr>NEW ADDITIONAL REQUIREMENTS</vt:lpstr>
      <vt:lpstr>PowerPoint 프레젠테이션</vt:lpstr>
      <vt:lpstr>NEW ADDITIONAL REQUIREMENTS</vt:lpstr>
      <vt:lpstr>NEW ADDITIONAL REQUIREMENTS</vt:lpstr>
      <vt:lpstr>PowerPoint 프레젠테이션</vt:lpstr>
      <vt:lpstr>NEW ADDITIONAL REQUIREMENTS</vt:lpstr>
      <vt:lpstr>PowerPoint 프레젠테이션</vt:lpstr>
      <vt:lpstr>NEW ADDITIONAL REQUIREMENTS</vt:lpstr>
      <vt:lpstr>NEW ADDITIONAL REQUIREMENTS</vt:lpstr>
      <vt:lpstr>PowerPoint 프레젠테이션</vt:lpstr>
      <vt:lpstr>NEW ADDITIONAL REQUIREMENTS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van der Sant</dc:creator>
  <cp:lastModifiedBy>미카엘 김</cp:lastModifiedBy>
  <cp:revision>14</cp:revision>
  <dcterms:created xsi:type="dcterms:W3CDTF">2024-09-15T14:40:45Z</dcterms:created>
  <dcterms:modified xsi:type="dcterms:W3CDTF">2024-09-30T20:41:19Z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2024-09-15T00:00:00Z</vt:filetime>
  </property>
  <property fmtid="{D5CDD505-2E9C-101B-9397-08002B2CF9AE}" pid="5" name="Producer">
    <vt:lpwstr>3-Heights(TM) PDF Security Shell 4.8.25.2 (http://www.pdf-tools.com)</vt:lpwstr>
  </property>
</Properties>
</file>