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9"/>
  </p:notesMasterIdLst>
  <p:sldIdLst>
    <p:sldId id="322" r:id="rId2"/>
    <p:sldId id="256" r:id="rId3"/>
    <p:sldId id="261" r:id="rId4"/>
    <p:sldId id="294" r:id="rId5"/>
    <p:sldId id="260" r:id="rId6"/>
    <p:sldId id="318" r:id="rId7"/>
    <p:sldId id="321" r:id="rId8"/>
    <p:sldId id="320" r:id="rId9"/>
    <p:sldId id="319" r:id="rId10"/>
    <p:sldId id="335" r:id="rId11"/>
    <p:sldId id="310" r:id="rId12"/>
    <p:sldId id="287" r:id="rId13"/>
    <p:sldId id="289" r:id="rId14"/>
    <p:sldId id="324" r:id="rId15"/>
    <p:sldId id="323" r:id="rId16"/>
    <p:sldId id="336" r:id="rId17"/>
    <p:sldId id="300" r:id="rId18"/>
  </p:sldIdLst>
  <p:sldSz cx="12192000" cy="6858000"/>
  <p:notesSz cx="6735763" cy="9866313"/>
  <p:embeddedFontLst>
    <p:embeddedFont>
      <p:font typeface="Pretendard" panose="020B0600000101010101" charset="-127"/>
      <p:regular r:id="rId20"/>
      <p:bold r:id="rId21"/>
    </p:embeddedFont>
    <p:embeddedFont>
      <p:font typeface="Pretendard SemiBold" panose="020B0600000101010101" charset="-127"/>
      <p:bold r:id="rId22"/>
    </p:embeddedFont>
    <p:embeddedFont>
      <p:font typeface="나눔바른펜" panose="020B0600000101010101" charset="-127"/>
      <p:regular r:id="rId23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BA47B"/>
    <a:srgbClr val="008A93"/>
    <a:srgbClr val="97CA5A"/>
    <a:srgbClr val="EFF2B3"/>
    <a:srgbClr val="93C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2" autoAdjust="0"/>
    <p:restoredTop sz="94545" autoAdjust="0"/>
  </p:normalViewPr>
  <p:slideViewPr>
    <p:cSldViewPr snapToGrid="0">
      <p:cViewPr varScale="1">
        <p:scale>
          <a:sx n="110" d="100"/>
          <a:sy n="110" d="100"/>
        </p:scale>
        <p:origin x="40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C6A7E-7524-43B1-B9B7-CA55D7BC54A1}" type="datetimeFigureOut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923DA-C352-4506-82DA-9D08026263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50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923DA-C352-4506-82DA-9D080262631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3364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923DA-C352-4506-82DA-9D080262631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4697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923DA-C352-4506-82DA-9D080262631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98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923DA-C352-4506-82DA-9D080262631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4058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1AAB451-6FC7-2025-E9A5-2B5AA35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64EC-F5ED-4F2A-B7CF-52FB1B7E4600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FC28B4F-86B8-E3F1-88F2-D57F65CAC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859B487-A575-1A64-BBAF-46CC275D6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AC5C-D932-4680-ADF8-F66406F2E0F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1DF6819-CA72-77D4-B986-8300E64C0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5776"/>
            <a:ext cx="10113642" cy="2530249"/>
          </a:xfrm>
        </p:spPr>
        <p:txBody>
          <a:bodyPr lIns="0" rIns="0" anchor="t">
            <a:normAutofit/>
          </a:bodyPr>
          <a:lstStyle>
            <a:lvl1pPr>
              <a:lnSpc>
                <a:spcPct val="100000"/>
              </a:lnSpc>
              <a:defRPr sz="4600">
                <a:solidFill>
                  <a:schemeClr val="tx2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07154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00E8560-819C-E023-C93D-F12A297D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2E15-6A8D-4B48-9BC7-EC3855F56343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56CF435-4DFF-FA81-CC77-0DC64416E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1B79DE8-64F4-1680-EC29-DBF74A72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4649" y="286358"/>
            <a:ext cx="1125857" cy="365125"/>
          </a:xfrm>
        </p:spPr>
        <p:txBody>
          <a:bodyPr lIns="0" rIns="0"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0A9AC5C-D932-4680-ADF8-F66406F2E0FF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0">
            <a:extLst>
              <a:ext uri="{FF2B5EF4-FFF2-40B4-BE49-F238E27FC236}">
                <a16:creationId xmlns:a16="http://schemas.microsoft.com/office/drawing/2014/main" id="{D9E13869-909A-EBE5-1D62-D96D53BD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939" y="651483"/>
            <a:ext cx="7704478" cy="1037509"/>
          </a:xfrm>
        </p:spPr>
        <p:txBody>
          <a:bodyPr lIns="0" tIns="14400" rIns="0" bIns="14400" anchor="t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20359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5FEA7C12-53BB-4270-01C2-8A7E1E08D7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95938" y="1495356"/>
            <a:ext cx="2632391" cy="471116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F323534D-D760-808B-D734-3FD3549773B1}"/>
              </a:ext>
            </a:extLst>
          </p:cNvPr>
          <p:cNvSpPr/>
          <p:nvPr userDrawn="1"/>
        </p:nvSpPr>
        <p:spPr>
          <a:xfrm>
            <a:off x="9572620" y="5068838"/>
            <a:ext cx="2619379" cy="1171581"/>
          </a:xfrm>
          <a:custGeom>
            <a:avLst/>
            <a:gdLst>
              <a:gd name="connsiteX0" fmla="*/ 0 w 2619379"/>
              <a:gd name="connsiteY0" fmla="*/ 1874 h 1171581"/>
              <a:gd name="connsiteX1" fmla="*/ 740688 w 2619379"/>
              <a:gd name="connsiteY1" fmla="*/ 1874 h 1171581"/>
              <a:gd name="connsiteX2" fmla="*/ 740688 w 2619379"/>
              <a:gd name="connsiteY2" fmla="*/ 173283 h 1171581"/>
              <a:gd name="connsiteX3" fmla="*/ 204440 w 2619379"/>
              <a:gd name="connsiteY3" fmla="*/ 173283 h 1171581"/>
              <a:gd name="connsiteX4" fmla="*/ 204440 w 2619379"/>
              <a:gd name="connsiteY4" fmla="*/ 484656 h 1171581"/>
              <a:gd name="connsiteX5" fmla="*/ 701374 w 2619379"/>
              <a:gd name="connsiteY5" fmla="*/ 484656 h 1171581"/>
              <a:gd name="connsiteX6" fmla="*/ 701374 w 2619379"/>
              <a:gd name="connsiteY6" fmla="*/ 656065 h 1171581"/>
              <a:gd name="connsiteX7" fmla="*/ 204440 w 2619379"/>
              <a:gd name="connsiteY7" fmla="*/ 656065 h 1171581"/>
              <a:gd name="connsiteX8" fmla="*/ 204440 w 2619379"/>
              <a:gd name="connsiteY8" fmla="*/ 967437 h 1171581"/>
              <a:gd name="connsiteX9" fmla="*/ 743837 w 2619379"/>
              <a:gd name="connsiteY9" fmla="*/ 967437 h 1171581"/>
              <a:gd name="connsiteX10" fmla="*/ 743837 w 2619379"/>
              <a:gd name="connsiteY10" fmla="*/ 1140424 h 1171581"/>
              <a:gd name="connsiteX11" fmla="*/ 0 w 2619379"/>
              <a:gd name="connsiteY11" fmla="*/ 1140424 h 1171581"/>
              <a:gd name="connsiteX12" fmla="*/ 2130307 w 2619379"/>
              <a:gd name="connsiteY12" fmla="*/ 1 h 1171581"/>
              <a:gd name="connsiteX13" fmla="*/ 2357549 w 2619379"/>
              <a:gd name="connsiteY13" fmla="*/ 47966 h 1171581"/>
              <a:gd name="connsiteX14" fmla="*/ 2526598 w 2619379"/>
              <a:gd name="connsiteY14" fmla="*/ 182033 h 1171581"/>
              <a:gd name="connsiteX15" fmla="*/ 2609947 w 2619379"/>
              <a:gd name="connsiteY15" fmla="*/ 378999 h 1171581"/>
              <a:gd name="connsiteX16" fmla="*/ 2400794 w 2619379"/>
              <a:gd name="connsiteY16" fmla="*/ 378999 h 1171581"/>
              <a:gd name="connsiteX17" fmla="*/ 2303688 w 2619379"/>
              <a:gd name="connsiteY17" fmla="*/ 235499 h 1171581"/>
              <a:gd name="connsiteX18" fmla="*/ 2131878 w 2619379"/>
              <a:gd name="connsiteY18" fmla="*/ 183998 h 1171581"/>
              <a:gd name="connsiteX19" fmla="*/ 1967548 w 2619379"/>
              <a:gd name="connsiteY19" fmla="*/ 230780 h 1171581"/>
              <a:gd name="connsiteX20" fmla="*/ 1855889 w 2619379"/>
              <a:gd name="connsiteY20" fmla="*/ 367988 h 1171581"/>
              <a:gd name="connsiteX21" fmla="*/ 1815793 w 2619379"/>
              <a:gd name="connsiteY21" fmla="*/ 583431 h 1171581"/>
              <a:gd name="connsiteX22" fmla="*/ 1855889 w 2619379"/>
              <a:gd name="connsiteY22" fmla="*/ 801629 h 1171581"/>
              <a:gd name="connsiteX23" fmla="*/ 1968330 w 2619379"/>
              <a:gd name="connsiteY23" fmla="*/ 939232 h 1171581"/>
              <a:gd name="connsiteX24" fmla="*/ 2136598 w 2619379"/>
              <a:gd name="connsiteY24" fmla="*/ 986013 h 1171581"/>
              <a:gd name="connsiteX25" fmla="*/ 2285211 w 2619379"/>
              <a:gd name="connsiteY25" fmla="*/ 953384 h 1171581"/>
              <a:gd name="connsiteX26" fmla="*/ 2384282 w 2619379"/>
              <a:gd name="connsiteY26" fmla="*/ 860603 h 1171581"/>
              <a:gd name="connsiteX27" fmla="*/ 2421237 w 2619379"/>
              <a:gd name="connsiteY27" fmla="*/ 720246 h 1171581"/>
              <a:gd name="connsiteX28" fmla="*/ 2157040 w 2619379"/>
              <a:gd name="connsiteY28" fmla="*/ 720246 h 1171581"/>
              <a:gd name="connsiteX29" fmla="*/ 2157040 w 2619379"/>
              <a:gd name="connsiteY29" fmla="*/ 558269 h 1171581"/>
              <a:gd name="connsiteX30" fmla="*/ 2619379 w 2619379"/>
              <a:gd name="connsiteY30" fmla="*/ 558269 h 1171581"/>
              <a:gd name="connsiteX31" fmla="*/ 2619379 w 2619379"/>
              <a:gd name="connsiteY31" fmla="*/ 695084 h 1171581"/>
              <a:gd name="connsiteX32" fmla="*/ 2557657 w 2619379"/>
              <a:gd name="connsiteY32" fmla="*/ 946304 h 1171581"/>
              <a:gd name="connsiteX33" fmla="*/ 2386642 w 2619379"/>
              <a:gd name="connsiteY33" fmla="*/ 1111817 h 1171581"/>
              <a:gd name="connsiteX34" fmla="*/ 2136598 w 2619379"/>
              <a:gd name="connsiteY34" fmla="*/ 1170003 h 1171581"/>
              <a:gd name="connsiteX35" fmla="*/ 1860609 w 2619379"/>
              <a:gd name="connsiteY35" fmla="*/ 1098849 h 1171581"/>
              <a:gd name="connsiteX36" fmla="*/ 1675435 w 2619379"/>
              <a:gd name="connsiteY36" fmla="*/ 895592 h 1171581"/>
              <a:gd name="connsiteX37" fmla="*/ 1609782 w 2619379"/>
              <a:gd name="connsiteY37" fmla="*/ 585002 h 1171581"/>
              <a:gd name="connsiteX38" fmla="*/ 1677013 w 2619379"/>
              <a:gd name="connsiteY38" fmla="*/ 274025 h 1171581"/>
              <a:gd name="connsiteX39" fmla="*/ 1862574 w 2619379"/>
              <a:gd name="connsiteY39" fmla="*/ 70768 h 1171581"/>
              <a:gd name="connsiteX40" fmla="*/ 2130307 w 2619379"/>
              <a:gd name="connsiteY40" fmla="*/ 1 h 1171581"/>
              <a:gd name="connsiteX41" fmla="*/ 1188605 w 2619379"/>
              <a:gd name="connsiteY41" fmla="*/ 0 h 1171581"/>
              <a:gd name="connsiteX42" fmla="*/ 1400512 w 2619379"/>
              <a:gd name="connsiteY42" fmla="*/ 42069 h 1171581"/>
              <a:gd name="connsiteX43" fmla="*/ 1544406 w 2619379"/>
              <a:gd name="connsiteY43" fmla="*/ 158835 h 1171581"/>
              <a:gd name="connsiteX44" fmla="*/ 1597478 w 2619379"/>
              <a:gd name="connsiteY44" fmla="*/ 328674 h 1171581"/>
              <a:gd name="connsiteX45" fmla="*/ 1400907 w 2619379"/>
              <a:gd name="connsiteY45" fmla="*/ 328674 h 1171581"/>
              <a:gd name="connsiteX46" fmla="*/ 1336036 w 2619379"/>
              <a:gd name="connsiteY46" fmla="*/ 215443 h 1171581"/>
              <a:gd name="connsiteX47" fmla="*/ 1185463 w 2619379"/>
              <a:gd name="connsiteY47" fmla="*/ 174558 h 1171581"/>
              <a:gd name="connsiteX48" fmla="*/ 1075382 w 2619379"/>
              <a:gd name="connsiteY48" fmla="*/ 193430 h 1171581"/>
              <a:gd name="connsiteX49" fmla="*/ 1003044 w 2619379"/>
              <a:gd name="connsiteY49" fmla="*/ 246114 h 1171581"/>
              <a:gd name="connsiteX50" fmla="*/ 977882 w 2619379"/>
              <a:gd name="connsiteY50" fmla="*/ 322383 h 1171581"/>
              <a:gd name="connsiteX51" fmla="*/ 1032130 w 2619379"/>
              <a:gd name="connsiteY51" fmla="*/ 423419 h 1171581"/>
              <a:gd name="connsiteX52" fmla="*/ 1172882 w 2619379"/>
              <a:gd name="connsiteY52" fmla="*/ 479640 h 1171581"/>
              <a:gd name="connsiteX53" fmla="*/ 1279815 w 2619379"/>
              <a:gd name="connsiteY53" fmla="*/ 507944 h 1171581"/>
              <a:gd name="connsiteX54" fmla="*/ 1520026 w 2619379"/>
              <a:gd name="connsiteY54" fmla="*/ 619991 h 1171581"/>
              <a:gd name="connsiteX55" fmla="*/ 1613201 w 2619379"/>
              <a:gd name="connsiteY55" fmla="*/ 835046 h 1171581"/>
              <a:gd name="connsiteX56" fmla="*/ 1562094 w 2619379"/>
              <a:gd name="connsiteY56" fmla="*/ 1011175 h 1171581"/>
              <a:gd name="connsiteX57" fmla="*/ 1413882 w 2619379"/>
              <a:gd name="connsiteY57" fmla="*/ 1129513 h 1171581"/>
              <a:gd name="connsiteX58" fmla="*/ 1182315 w 2619379"/>
              <a:gd name="connsiteY58" fmla="*/ 1171581 h 1171581"/>
              <a:gd name="connsiteX59" fmla="*/ 951930 w 2619379"/>
              <a:gd name="connsiteY59" fmla="*/ 1130302 h 1171581"/>
              <a:gd name="connsiteX60" fmla="*/ 799780 w 2619379"/>
              <a:gd name="connsiteY60" fmla="*/ 1009999 h 1171581"/>
              <a:gd name="connsiteX61" fmla="*/ 740418 w 2619379"/>
              <a:gd name="connsiteY61" fmla="*/ 819317 h 1171581"/>
              <a:gd name="connsiteX62" fmla="*/ 941709 w 2619379"/>
              <a:gd name="connsiteY62" fmla="*/ 819317 h 1171581"/>
              <a:gd name="connsiteX63" fmla="*/ 1014442 w 2619379"/>
              <a:gd name="connsiteY63" fmla="*/ 951418 h 1171581"/>
              <a:gd name="connsiteX64" fmla="*/ 1180744 w 2619379"/>
              <a:gd name="connsiteY64" fmla="*/ 997023 h 1171581"/>
              <a:gd name="connsiteX65" fmla="*/ 1299476 w 2619379"/>
              <a:gd name="connsiteY65" fmla="*/ 976581 h 1171581"/>
              <a:gd name="connsiteX66" fmla="*/ 1380070 w 2619379"/>
              <a:gd name="connsiteY66" fmla="*/ 918789 h 1171581"/>
              <a:gd name="connsiteX67" fmla="*/ 1408768 w 2619379"/>
              <a:gd name="connsiteY67" fmla="*/ 833476 h 1171581"/>
              <a:gd name="connsiteX68" fmla="*/ 1357267 w 2619379"/>
              <a:gd name="connsiteY68" fmla="*/ 736363 h 1171581"/>
              <a:gd name="connsiteX69" fmla="*/ 1202757 w 2619379"/>
              <a:gd name="connsiteY69" fmla="*/ 674641 h 1171581"/>
              <a:gd name="connsiteX70" fmla="*/ 1073804 w 2619379"/>
              <a:gd name="connsiteY70" fmla="*/ 641617 h 1171581"/>
              <a:gd name="connsiteX71" fmla="*/ 770300 w 2619379"/>
              <a:gd name="connsiteY71" fmla="*/ 334964 h 1171581"/>
              <a:gd name="connsiteX72" fmla="*/ 824555 w 2619379"/>
              <a:gd name="connsiteY72" fmla="*/ 160012 h 1171581"/>
              <a:gd name="connsiteX73" fmla="*/ 974338 w 2619379"/>
              <a:gd name="connsiteY73" fmla="*/ 42069 h 1171581"/>
              <a:gd name="connsiteX74" fmla="*/ 1188605 w 2619379"/>
              <a:gd name="connsiteY74" fmla="*/ 0 h 117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619379" h="1171581">
                <a:moveTo>
                  <a:pt x="0" y="1874"/>
                </a:moveTo>
                <a:lnTo>
                  <a:pt x="740688" y="1874"/>
                </a:lnTo>
                <a:lnTo>
                  <a:pt x="740688" y="173283"/>
                </a:lnTo>
                <a:lnTo>
                  <a:pt x="204440" y="173283"/>
                </a:lnTo>
                <a:lnTo>
                  <a:pt x="204440" y="484656"/>
                </a:lnTo>
                <a:lnTo>
                  <a:pt x="701374" y="484656"/>
                </a:lnTo>
                <a:lnTo>
                  <a:pt x="701374" y="656065"/>
                </a:lnTo>
                <a:lnTo>
                  <a:pt x="204440" y="656065"/>
                </a:lnTo>
                <a:lnTo>
                  <a:pt x="204440" y="967437"/>
                </a:lnTo>
                <a:lnTo>
                  <a:pt x="743837" y="967437"/>
                </a:lnTo>
                <a:lnTo>
                  <a:pt x="743837" y="1140424"/>
                </a:lnTo>
                <a:lnTo>
                  <a:pt x="0" y="1140424"/>
                </a:lnTo>
                <a:close/>
                <a:moveTo>
                  <a:pt x="2130307" y="1"/>
                </a:moveTo>
                <a:cubicBezTo>
                  <a:pt x="2213134" y="1"/>
                  <a:pt x="2288874" y="15992"/>
                  <a:pt x="2357549" y="47966"/>
                </a:cubicBezTo>
                <a:cubicBezTo>
                  <a:pt x="2426217" y="79940"/>
                  <a:pt x="2482564" y="124629"/>
                  <a:pt x="2526598" y="182033"/>
                </a:cubicBezTo>
                <a:cubicBezTo>
                  <a:pt x="2570632" y="239430"/>
                  <a:pt x="2598415" y="305083"/>
                  <a:pt x="2609947" y="378999"/>
                </a:cubicBezTo>
                <a:lnTo>
                  <a:pt x="2400794" y="378999"/>
                </a:lnTo>
                <a:cubicBezTo>
                  <a:pt x="2382444" y="317664"/>
                  <a:pt x="2350075" y="269833"/>
                  <a:pt x="2303688" y="235499"/>
                </a:cubicBezTo>
                <a:cubicBezTo>
                  <a:pt x="2257295" y="201165"/>
                  <a:pt x="2200024" y="183998"/>
                  <a:pt x="2131878" y="183998"/>
                </a:cubicBezTo>
                <a:cubicBezTo>
                  <a:pt x="2070029" y="183998"/>
                  <a:pt x="2015245" y="199587"/>
                  <a:pt x="1967548" y="230780"/>
                </a:cubicBezTo>
                <a:cubicBezTo>
                  <a:pt x="1919844" y="261972"/>
                  <a:pt x="1882629" y="307703"/>
                  <a:pt x="1855889" y="367988"/>
                </a:cubicBezTo>
                <a:cubicBezTo>
                  <a:pt x="1829156" y="428274"/>
                  <a:pt x="1815793" y="500083"/>
                  <a:pt x="1815793" y="583431"/>
                </a:cubicBezTo>
                <a:cubicBezTo>
                  <a:pt x="1815793" y="668350"/>
                  <a:pt x="1829156" y="741083"/>
                  <a:pt x="1855889" y="801629"/>
                </a:cubicBezTo>
                <a:cubicBezTo>
                  <a:pt x="1882629" y="862174"/>
                  <a:pt x="1920105" y="908040"/>
                  <a:pt x="1968330" y="939232"/>
                </a:cubicBezTo>
                <a:cubicBezTo>
                  <a:pt x="2016555" y="970417"/>
                  <a:pt x="2072649" y="986013"/>
                  <a:pt x="2136598" y="986013"/>
                </a:cubicBezTo>
                <a:cubicBezTo>
                  <a:pt x="2193213" y="986013"/>
                  <a:pt x="2242748" y="975137"/>
                  <a:pt x="2285211" y="953384"/>
                </a:cubicBezTo>
                <a:cubicBezTo>
                  <a:pt x="2327667" y="931631"/>
                  <a:pt x="2360691" y="900700"/>
                  <a:pt x="2384282" y="860603"/>
                </a:cubicBezTo>
                <a:cubicBezTo>
                  <a:pt x="2407867" y="820500"/>
                  <a:pt x="2420187" y="773712"/>
                  <a:pt x="2421237" y="720246"/>
                </a:cubicBezTo>
                <a:lnTo>
                  <a:pt x="2157040" y="720246"/>
                </a:lnTo>
                <a:lnTo>
                  <a:pt x="2157040" y="558269"/>
                </a:lnTo>
                <a:lnTo>
                  <a:pt x="2619379" y="558269"/>
                </a:lnTo>
                <a:lnTo>
                  <a:pt x="2619379" y="695084"/>
                </a:lnTo>
                <a:cubicBezTo>
                  <a:pt x="2619379" y="791013"/>
                  <a:pt x="2598810" y="874755"/>
                  <a:pt x="2557657" y="946304"/>
                </a:cubicBezTo>
                <a:cubicBezTo>
                  <a:pt x="2516511" y="1017860"/>
                  <a:pt x="2459501" y="1073031"/>
                  <a:pt x="2386642" y="1111817"/>
                </a:cubicBezTo>
                <a:cubicBezTo>
                  <a:pt x="2313776" y="1150610"/>
                  <a:pt x="2230428" y="1170003"/>
                  <a:pt x="2136598" y="1170003"/>
                </a:cubicBezTo>
                <a:cubicBezTo>
                  <a:pt x="2032285" y="1170003"/>
                  <a:pt x="1940287" y="1146285"/>
                  <a:pt x="1860609" y="1098849"/>
                </a:cubicBezTo>
                <a:cubicBezTo>
                  <a:pt x="1780930" y="1051405"/>
                  <a:pt x="1719208" y="983653"/>
                  <a:pt x="1675435" y="895592"/>
                </a:cubicBezTo>
                <a:cubicBezTo>
                  <a:pt x="1631669" y="807525"/>
                  <a:pt x="1609782" y="703995"/>
                  <a:pt x="1609782" y="585002"/>
                </a:cubicBezTo>
                <a:cubicBezTo>
                  <a:pt x="1609782" y="466010"/>
                  <a:pt x="1632190" y="362353"/>
                  <a:pt x="1677013" y="274025"/>
                </a:cubicBezTo>
                <a:cubicBezTo>
                  <a:pt x="1721829" y="185696"/>
                  <a:pt x="1783685" y="117944"/>
                  <a:pt x="1862574" y="70768"/>
                </a:cubicBezTo>
                <a:cubicBezTo>
                  <a:pt x="1941470" y="23593"/>
                  <a:pt x="2030707" y="1"/>
                  <a:pt x="2130307" y="1"/>
                </a:cubicBezTo>
                <a:close/>
                <a:moveTo>
                  <a:pt x="1188605" y="0"/>
                </a:moveTo>
                <a:cubicBezTo>
                  <a:pt x="1268283" y="0"/>
                  <a:pt x="1338917" y="14025"/>
                  <a:pt x="1400512" y="42069"/>
                </a:cubicBezTo>
                <a:cubicBezTo>
                  <a:pt x="1462108" y="70112"/>
                  <a:pt x="1510072" y="109032"/>
                  <a:pt x="1544406" y="158835"/>
                </a:cubicBezTo>
                <a:cubicBezTo>
                  <a:pt x="1578740" y="208631"/>
                  <a:pt x="1596428" y="265247"/>
                  <a:pt x="1597478" y="328674"/>
                </a:cubicBezTo>
                <a:lnTo>
                  <a:pt x="1400907" y="328674"/>
                </a:lnTo>
                <a:cubicBezTo>
                  <a:pt x="1396187" y="280448"/>
                  <a:pt x="1374561" y="242705"/>
                  <a:pt x="1336036" y="215443"/>
                </a:cubicBezTo>
                <a:cubicBezTo>
                  <a:pt x="1297510" y="188189"/>
                  <a:pt x="1247312" y="174558"/>
                  <a:pt x="1185463" y="174558"/>
                </a:cubicBezTo>
                <a:cubicBezTo>
                  <a:pt x="1143522" y="174558"/>
                  <a:pt x="1106828" y="180849"/>
                  <a:pt x="1075382" y="193430"/>
                </a:cubicBezTo>
                <a:cubicBezTo>
                  <a:pt x="1043929" y="206011"/>
                  <a:pt x="1019816" y="223572"/>
                  <a:pt x="1003044" y="246114"/>
                </a:cubicBezTo>
                <a:cubicBezTo>
                  <a:pt x="986264" y="268649"/>
                  <a:pt x="977882" y="294079"/>
                  <a:pt x="977882" y="322383"/>
                </a:cubicBezTo>
                <a:cubicBezTo>
                  <a:pt x="977882" y="365889"/>
                  <a:pt x="995964" y="399567"/>
                  <a:pt x="1032130" y="423419"/>
                </a:cubicBezTo>
                <a:cubicBezTo>
                  <a:pt x="1068302" y="447271"/>
                  <a:pt x="1115218" y="466009"/>
                  <a:pt x="1172882" y="479640"/>
                </a:cubicBezTo>
                <a:lnTo>
                  <a:pt x="1279815" y="507944"/>
                </a:lnTo>
                <a:cubicBezTo>
                  <a:pt x="1377844" y="530486"/>
                  <a:pt x="1457909" y="567835"/>
                  <a:pt x="1520026" y="619991"/>
                </a:cubicBezTo>
                <a:cubicBezTo>
                  <a:pt x="1582143" y="672154"/>
                  <a:pt x="1613201" y="743837"/>
                  <a:pt x="1613201" y="835046"/>
                </a:cubicBezTo>
                <a:cubicBezTo>
                  <a:pt x="1613201" y="901615"/>
                  <a:pt x="1596168" y="960329"/>
                  <a:pt x="1562094" y="1011175"/>
                </a:cubicBezTo>
                <a:cubicBezTo>
                  <a:pt x="1528021" y="1062021"/>
                  <a:pt x="1478619" y="1101469"/>
                  <a:pt x="1413882" y="1129513"/>
                </a:cubicBezTo>
                <a:cubicBezTo>
                  <a:pt x="1349138" y="1157556"/>
                  <a:pt x="1271954" y="1171581"/>
                  <a:pt x="1182315" y="1171581"/>
                </a:cubicBezTo>
                <a:cubicBezTo>
                  <a:pt x="1093725" y="1171581"/>
                  <a:pt x="1016928" y="1157817"/>
                  <a:pt x="951930" y="1130302"/>
                </a:cubicBezTo>
                <a:cubicBezTo>
                  <a:pt x="886933" y="1102779"/>
                  <a:pt x="836214" y="1062676"/>
                  <a:pt x="799780" y="1009999"/>
                </a:cubicBezTo>
                <a:cubicBezTo>
                  <a:pt x="763354" y="957315"/>
                  <a:pt x="743567" y="893754"/>
                  <a:pt x="740418" y="819317"/>
                </a:cubicBezTo>
                <a:lnTo>
                  <a:pt x="941709" y="819317"/>
                </a:lnTo>
                <a:cubicBezTo>
                  <a:pt x="946429" y="876981"/>
                  <a:pt x="970668" y="921015"/>
                  <a:pt x="1014442" y="951418"/>
                </a:cubicBezTo>
                <a:cubicBezTo>
                  <a:pt x="1058215" y="981822"/>
                  <a:pt x="1113647" y="997023"/>
                  <a:pt x="1180744" y="997023"/>
                </a:cubicBezTo>
                <a:cubicBezTo>
                  <a:pt x="1225299" y="997023"/>
                  <a:pt x="1264874" y="990204"/>
                  <a:pt x="1299476" y="976581"/>
                </a:cubicBezTo>
                <a:cubicBezTo>
                  <a:pt x="1334070" y="962950"/>
                  <a:pt x="1360937" y="943684"/>
                  <a:pt x="1380070" y="918789"/>
                </a:cubicBezTo>
                <a:cubicBezTo>
                  <a:pt x="1399202" y="893888"/>
                  <a:pt x="1408768" y="865450"/>
                  <a:pt x="1408768" y="833476"/>
                </a:cubicBezTo>
                <a:cubicBezTo>
                  <a:pt x="1408768" y="792062"/>
                  <a:pt x="1391601" y="759694"/>
                  <a:pt x="1357267" y="736363"/>
                </a:cubicBezTo>
                <a:cubicBezTo>
                  <a:pt x="1322933" y="713039"/>
                  <a:pt x="1271432" y="692463"/>
                  <a:pt x="1202757" y="674641"/>
                </a:cubicBezTo>
                <a:lnTo>
                  <a:pt x="1073804" y="641617"/>
                </a:lnTo>
                <a:cubicBezTo>
                  <a:pt x="871470" y="588672"/>
                  <a:pt x="770300" y="486459"/>
                  <a:pt x="770300" y="334964"/>
                </a:cubicBezTo>
                <a:cubicBezTo>
                  <a:pt x="770300" y="268917"/>
                  <a:pt x="788383" y="210597"/>
                  <a:pt x="824555" y="160012"/>
                </a:cubicBezTo>
                <a:cubicBezTo>
                  <a:pt x="860721" y="109427"/>
                  <a:pt x="910651" y="70112"/>
                  <a:pt x="974338" y="42069"/>
                </a:cubicBezTo>
                <a:cubicBezTo>
                  <a:pt x="1038033" y="14025"/>
                  <a:pt x="1109455" y="0"/>
                  <a:pt x="118860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00E8560-819C-E023-C93D-F12A297D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2E15-6A8D-4B48-9BC7-EC3855F56343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56CF435-4DFF-FA81-CC77-0DC64416E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제목 10">
            <a:extLst>
              <a:ext uri="{FF2B5EF4-FFF2-40B4-BE49-F238E27FC236}">
                <a16:creationId xmlns:a16="http://schemas.microsoft.com/office/drawing/2014/main" id="{720D488F-2A42-7347-264A-2FEBDD897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939" y="651483"/>
            <a:ext cx="7704478" cy="1037509"/>
          </a:xfrm>
        </p:spPr>
        <p:txBody>
          <a:bodyPr lIns="0" tIns="14400" rIns="0" bIns="14400" anchor="t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12" name="슬라이드 번호 개체 틀 4">
            <a:extLst>
              <a:ext uri="{FF2B5EF4-FFF2-40B4-BE49-F238E27FC236}">
                <a16:creationId xmlns:a16="http://schemas.microsoft.com/office/drawing/2014/main" id="{9278B54A-8EB2-F1E4-0ED3-BD7544CA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4649" y="286358"/>
            <a:ext cx="1125857" cy="365125"/>
          </a:xfrm>
        </p:spPr>
        <p:txBody>
          <a:bodyPr lIns="0" rIns="0"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0A9AC5C-D932-4680-ADF8-F66406F2E0F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8892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00E8560-819C-E023-C93D-F12A297D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2E15-6A8D-4B48-9BC7-EC3855F56343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56CF435-4DFF-FA81-CC77-0DC64416E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3" name="슬라이드 번호 개체 틀 4">
            <a:extLst>
              <a:ext uri="{FF2B5EF4-FFF2-40B4-BE49-F238E27FC236}">
                <a16:creationId xmlns:a16="http://schemas.microsoft.com/office/drawing/2014/main" id="{4877ED15-C20C-6C91-B26E-2A2727E24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4649" y="286358"/>
            <a:ext cx="1125857" cy="365125"/>
          </a:xfrm>
        </p:spPr>
        <p:txBody>
          <a:bodyPr lIns="0" rIns="0"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0A9AC5C-D932-4680-ADF8-F66406F2E0FF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5" name="제목 10">
            <a:extLst>
              <a:ext uri="{FF2B5EF4-FFF2-40B4-BE49-F238E27FC236}">
                <a16:creationId xmlns:a16="http://schemas.microsoft.com/office/drawing/2014/main" id="{16956CFB-16FC-4DD3-B59A-FE495DE99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939" y="651483"/>
            <a:ext cx="7704478" cy="1037509"/>
          </a:xfrm>
        </p:spPr>
        <p:txBody>
          <a:bodyPr lIns="0" tIns="14400" rIns="0" bIns="14400" anchor="t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728460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>
            <a:extLst>
              <a:ext uri="{FF2B5EF4-FFF2-40B4-BE49-F238E27FC236}">
                <a16:creationId xmlns:a16="http://schemas.microsoft.com/office/drawing/2014/main" id="{D9AE0E8C-9060-0932-F7D8-91A7B74FA9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95575" y="3254099"/>
            <a:ext cx="2691860" cy="1411309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5" name="그림 개체 틀 13">
            <a:extLst>
              <a:ext uri="{FF2B5EF4-FFF2-40B4-BE49-F238E27FC236}">
                <a16:creationId xmlns:a16="http://schemas.microsoft.com/office/drawing/2014/main" id="{892CBA4A-B8E8-273E-214E-0A2C23E39F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6049" y="3254099"/>
            <a:ext cx="2691860" cy="1411309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6" name="그림 개체 틀 13">
            <a:extLst>
              <a:ext uri="{FF2B5EF4-FFF2-40B4-BE49-F238E27FC236}">
                <a16:creationId xmlns:a16="http://schemas.microsoft.com/office/drawing/2014/main" id="{5CE2581A-72A5-AD66-2F01-03F0E6C6CE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96525" y="3254099"/>
            <a:ext cx="2691860" cy="1411309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00E8560-819C-E023-C93D-F12A297D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2E15-6A8D-4B48-9BC7-EC3855F56343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56CF435-4DFF-FA81-CC77-0DC64416E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3" name="슬라이드 번호 개체 틀 4">
            <a:extLst>
              <a:ext uri="{FF2B5EF4-FFF2-40B4-BE49-F238E27FC236}">
                <a16:creationId xmlns:a16="http://schemas.microsoft.com/office/drawing/2014/main" id="{4877ED15-C20C-6C91-B26E-2A2727E24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4649" y="286358"/>
            <a:ext cx="1125857" cy="365125"/>
          </a:xfrm>
        </p:spPr>
        <p:txBody>
          <a:bodyPr lIns="0" rIns="0"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0A9AC5C-D932-4680-ADF8-F66406F2E0FF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0">
            <a:extLst>
              <a:ext uri="{FF2B5EF4-FFF2-40B4-BE49-F238E27FC236}">
                <a16:creationId xmlns:a16="http://schemas.microsoft.com/office/drawing/2014/main" id="{1D3BAF0C-7789-5632-558C-06E9B825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939" y="651483"/>
            <a:ext cx="7704478" cy="1037509"/>
          </a:xfrm>
        </p:spPr>
        <p:txBody>
          <a:bodyPr lIns="0" tIns="14400" rIns="0" bIns="14400" anchor="t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025357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13">
            <a:extLst>
              <a:ext uri="{FF2B5EF4-FFF2-40B4-BE49-F238E27FC236}">
                <a16:creationId xmlns:a16="http://schemas.microsoft.com/office/drawing/2014/main" id="{25B5576C-A9AB-C730-0000-825F5EB80C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95575" y="2815027"/>
            <a:ext cx="2691860" cy="185038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5" name="그림 개체 틀 13">
            <a:extLst>
              <a:ext uri="{FF2B5EF4-FFF2-40B4-BE49-F238E27FC236}">
                <a16:creationId xmlns:a16="http://schemas.microsoft.com/office/drawing/2014/main" id="{0BF9F34B-7A6C-6859-F841-2443096A6F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6049" y="3254099"/>
            <a:ext cx="2691860" cy="1411309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그림 개체 틀 13">
            <a:extLst>
              <a:ext uri="{FF2B5EF4-FFF2-40B4-BE49-F238E27FC236}">
                <a16:creationId xmlns:a16="http://schemas.microsoft.com/office/drawing/2014/main" id="{23D8E412-B5B7-2CFB-A442-9CE31EB80E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96525" y="1490247"/>
            <a:ext cx="2691860" cy="469541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00E8560-819C-E023-C93D-F12A297D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2E15-6A8D-4B48-9BC7-EC3855F56343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56CF435-4DFF-FA81-CC77-0DC64416E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3" name="슬라이드 번호 개체 틀 4">
            <a:extLst>
              <a:ext uri="{FF2B5EF4-FFF2-40B4-BE49-F238E27FC236}">
                <a16:creationId xmlns:a16="http://schemas.microsoft.com/office/drawing/2014/main" id="{4877ED15-C20C-6C91-B26E-2A2727E24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4649" y="286358"/>
            <a:ext cx="1125857" cy="365125"/>
          </a:xfrm>
        </p:spPr>
        <p:txBody>
          <a:bodyPr lIns="0" rIns="0"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0A9AC5C-D932-4680-ADF8-F66406F2E0FF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0">
            <a:extLst>
              <a:ext uri="{FF2B5EF4-FFF2-40B4-BE49-F238E27FC236}">
                <a16:creationId xmlns:a16="http://schemas.microsoft.com/office/drawing/2014/main" id="{1D4C19CF-B901-472F-527B-6F5D00794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939" y="651483"/>
            <a:ext cx="7704478" cy="1037509"/>
          </a:xfrm>
        </p:spPr>
        <p:txBody>
          <a:bodyPr lIns="0" tIns="14400" rIns="0" bIns="14400" anchor="t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8261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AA65226-3904-CE08-EA1F-E2ACCB55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464E-1AB0-4FAB-916F-DD6AF306BF54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D05704C-FA63-BFD3-3991-3B57F0A73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9281965-B469-9FFD-F621-D24E842E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AC5C-D932-4680-ADF8-F66406F2E0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494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7229DB-98DF-B411-2810-D5788DFD7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EED40AD-B06D-3EB8-9D39-05EEB73D4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C96F449-3EDD-F7F0-DB5E-7F712765B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5CA88-1F13-457A-AF74-2CE64538724F}" type="datetimeFigureOut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127AAF-58F0-F0B6-14E6-F1F550BD1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9E14E22-998D-15DD-92CD-D06AA981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BAEB5-65F7-4E53-8908-51FB52E624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695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D6561D9-E78C-3FDB-EB2B-318B8EB46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2DD38C0-4C68-DCE4-E867-33FFF2E7C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A5CE28-099D-B344-4BA2-7DB05FCE3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E464E-1AB0-4FAB-916F-DD6AF306BF54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9999A2-6261-3D3F-A759-7017E7C23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3220CD8-BD9A-3036-4FC9-1D61B3573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9AC5C-D932-4680-ADF8-F66406F2E0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321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2" r:id="rId3"/>
    <p:sldLayoutId id="2147483653" r:id="rId4"/>
    <p:sldLayoutId id="2147483661" r:id="rId5"/>
    <p:sldLayoutId id="2147483662" r:id="rId6"/>
    <p:sldLayoutId id="2147483656" r:id="rId7"/>
    <p:sldLayoutId id="2147483663" r:id="rId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13.xml"/><Relationship Id="rId7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10" Type="http://schemas.openxmlformats.org/officeDocument/2006/relationships/image" Target="../media/image7.png"/><Relationship Id="rId4" Type="http://schemas.openxmlformats.org/officeDocument/2006/relationships/slide" Target="slide12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slide" Target="slide13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file:///\\RaiDrive-user\gsckorea\00.GSC\GSC&#51064;&#51613;&#50896;\4%20&#51064;&#51613;&#50868;&#50689;\41%20&#44368;&#50977;&#44288;&#47144;\2024&#45380;\1.%20&#50920;&#48708;&#45208;\20240604%20FDA%20OTC%20&#50920;&#48708;&#45208;'&#52258;&#50632;&#45796;'\QF%207.2-1GMP%20-%20GMP%20Audit%20Application-75316-25%20(18).docx" TargetMode="External"/><Relationship Id="rId3" Type="http://schemas.openxmlformats.org/officeDocument/2006/relationships/slide" Target="slide12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slide" Target="slide13.xml"/><Relationship Id="rId4" Type="http://schemas.openxmlformats.org/officeDocument/2006/relationships/slide" Target="slide3.xml"/><Relationship Id="rId9" Type="http://schemas.openxmlformats.org/officeDocument/2006/relationships/hyperlink" Target="file:///\\RaiDrive-user\gsckorea\00.GSC\GSC&#51064;&#51613;&#50896;\4%20&#51064;&#51613;&#50868;&#50689;\41%20&#44368;&#50977;&#44288;&#47144;\2024&#45380;\1.%20&#50920;&#48708;&#45208;\20240604%20FDA%20OTC%20&#50920;&#48708;&#45208;'&#52258;&#50632;&#45796;'\29189-03%2029189-02%20NSFANSI%20455%20Application%20Form%20-%20English.doc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hyperlink" Target="mailto:sales_team@gsckorea.co.kr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hyperlink" Target="mailto:office@gsckorea.co.kr" TargetMode="External"/><Relationship Id="rId5" Type="http://schemas.openxmlformats.org/officeDocument/2006/relationships/image" Target="../media/image15.jpg"/><Relationship Id="rId10" Type="http://schemas.openxmlformats.org/officeDocument/2006/relationships/hyperlink" Target="http://www.gsc-lab.com/" TargetMode="External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3.xml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BA10FF8-1789-2C6E-311E-26D88EA6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AC5C-D932-4680-ADF8-F66406F2E0FF}" type="slidenum">
              <a:rPr lang="ko-KR" altLang="en-US" smtClean="0"/>
              <a:pPr/>
              <a:t>1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08D3034-ADA5-C0C9-F570-E2BFF2860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33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id="{1ACCD2CC-05E5-9849-3FB6-8BA7A590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AC5C-D932-4680-ADF8-F66406F2E0FF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22B380-7315-4435-7F7F-48CB2CB650E6}"/>
              </a:ext>
            </a:extLst>
          </p:cNvPr>
          <p:cNvSpPr txBox="1"/>
          <p:nvPr/>
        </p:nvSpPr>
        <p:spPr>
          <a:xfrm>
            <a:off x="9544050" y="377436"/>
            <a:ext cx="1840234" cy="182970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</a:rPr>
              <a:t>ESG Report</a:t>
            </a:r>
          </a:p>
        </p:txBody>
      </p:sp>
      <p:pic>
        <p:nvPicPr>
          <p:cNvPr id="2" name="그림 1" descr="폰트, 그래픽, 텍스트, 스크린샷이(가) 표시된 사진&#10;&#10;자동 생성된 설명">
            <a:extLst>
              <a:ext uri="{FF2B5EF4-FFF2-40B4-BE49-F238E27FC236}">
                <a16:creationId xmlns:a16="http://schemas.microsoft.com/office/drawing/2014/main" id="{EBA4AECF-006F-25B1-7F9D-FF7F797968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50" y="278745"/>
            <a:ext cx="2298426" cy="479233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5F21DAE-15E8-2138-1020-771E7CE2FCF1}"/>
              </a:ext>
            </a:extLst>
          </p:cNvPr>
          <p:cNvSpPr/>
          <p:nvPr/>
        </p:nvSpPr>
        <p:spPr>
          <a:xfrm>
            <a:off x="0" y="0"/>
            <a:ext cx="216444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20B6C927-8DE8-4BFF-8692-995C4D87F800}"/>
              </a:ext>
            </a:extLst>
          </p:cNvPr>
          <p:cNvSpPr txBox="1"/>
          <p:nvPr/>
        </p:nvSpPr>
        <p:spPr>
          <a:xfrm>
            <a:off x="457510" y="158492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구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. FDA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조사관 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(Robert </a:t>
            </a:r>
            <a:r>
              <a:rPr lang="en-US" altLang="ko-KR" sz="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J.Martin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)</a:t>
            </a:r>
          </a:p>
        </p:txBody>
      </p:sp>
      <p:sp>
        <p:nvSpPr>
          <p:cNvPr id="5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0346F4A5-9A00-9240-DCCF-A97329CB3193}"/>
              </a:ext>
            </a:extLst>
          </p:cNvPr>
          <p:cNvSpPr txBox="1"/>
          <p:nvPr/>
        </p:nvSpPr>
        <p:spPr>
          <a:xfrm>
            <a:off x="457509" y="191625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질의 응답 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(</a:t>
            </a:r>
            <a:r>
              <a:rPr lang="en-US" altLang="ko-KR" sz="800" b="1" dirty="0">
                <a:latin typeface="+mj-ea"/>
                <a:ea typeface="+mj-ea"/>
                <a:cs typeface="마루 부리OTF 굵은"/>
              </a:rPr>
              <a:t>1,2,3,4,5,6,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7)</a:t>
            </a:r>
          </a:p>
        </p:txBody>
      </p:sp>
      <p:sp>
        <p:nvSpPr>
          <p:cNvPr id="6" name="TextBox 5">
            <a:hlinkClick r:id="" action="ppaction://noaction"/>
            <a:extLst>
              <a:ext uri="{FF2B5EF4-FFF2-40B4-BE49-F238E27FC236}">
                <a16:creationId xmlns:a16="http://schemas.microsoft.com/office/drawing/2014/main" id="{8E442244-D93B-BD71-9F49-79C51BF65D32}"/>
              </a:ext>
            </a:extLst>
          </p:cNvPr>
          <p:cNvSpPr txBox="1"/>
          <p:nvPr/>
        </p:nvSpPr>
        <p:spPr>
          <a:xfrm>
            <a:off x="457510" y="2179615"/>
            <a:ext cx="1706935" cy="288127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Drug Inspection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심사결과 및 진행상황 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id="{ED301EDC-4192-B953-5230-16BC5BC06ABB}"/>
              </a:ext>
            </a:extLst>
          </p:cNvPr>
          <p:cNvSpPr txBox="1"/>
          <p:nvPr/>
        </p:nvSpPr>
        <p:spPr>
          <a:xfrm>
            <a:off x="457510" y="257891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OTC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공장심사  순서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3033A11D-8FBC-9A88-0F97-DD4DBCA87405}"/>
              </a:ext>
            </a:extLst>
          </p:cNvPr>
          <p:cNvSpPr txBox="1"/>
          <p:nvPr/>
        </p:nvSpPr>
        <p:spPr>
          <a:xfrm>
            <a:off x="457510" y="291024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Two Track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전략</a:t>
            </a:r>
          </a:p>
        </p:txBody>
      </p:sp>
      <p:sp>
        <p:nvSpPr>
          <p:cNvPr id="9" name="TextBox 8">
            <a:hlinkClick r:id="rId5" action="ppaction://hlinksldjump"/>
            <a:extLst>
              <a:ext uri="{FF2B5EF4-FFF2-40B4-BE49-F238E27FC236}">
                <a16:creationId xmlns:a16="http://schemas.microsoft.com/office/drawing/2014/main" id="{A05D2433-FF73-8AAB-425C-83546D6659DE}"/>
              </a:ext>
            </a:extLst>
          </p:cNvPr>
          <p:cNvSpPr txBox="1"/>
          <p:nvPr/>
        </p:nvSpPr>
        <p:spPr>
          <a:xfrm>
            <a:off x="457510" y="324157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설비 예상투자 비용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86C33D-D0F1-1DBC-5FF9-4A9A0B06B8CA}"/>
              </a:ext>
            </a:extLst>
          </p:cNvPr>
          <p:cNvSpPr txBox="1"/>
          <p:nvPr/>
        </p:nvSpPr>
        <p:spPr>
          <a:xfrm>
            <a:off x="457510" y="651483"/>
            <a:ext cx="1706936" cy="182970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1000" dirty="0">
                <a:solidFill>
                  <a:schemeClr val="tx2"/>
                </a:solidFill>
                <a:ea typeface="+mj-ea"/>
              </a:rPr>
              <a:t>미국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FDA OTC </a:t>
            </a:r>
            <a:r>
              <a:rPr lang="ko-KR" altLang="en-US" sz="1000" dirty="0">
                <a:solidFill>
                  <a:schemeClr val="tx2"/>
                </a:solidFill>
                <a:ea typeface="+mj-ea"/>
              </a:rPr>
              <a:t>실시간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Q&amp;A</a:t>
            </a:r>
            <a:endParaRPr lang="ko-KR" altLang="en-US" sz="1000" dirty="0">
              <a:solidFill>
                <a:schemeClr val="tx2"/>
              </a:solidFill>
              <a:ea typeface="+mj-ea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0D4EEAA-9478-F735-9F41-8209D427BA12}"/>
              </a:ext>
            </a:extLst>
          </p:cNvPr>
          <p:cNvGrpSpPr/>
          <p:nvPr/>
        </p:nvGrpSpPr>
        <p:grpSpPr>
          <a:xfrm>
            <a:off x="1" y="5372172"/>
            <a:ext cx="2164444" cy="1485827"/>
            <a:chOff x="1" y="5372172"/>
            <a:chExt cx="2164444" cy="1485827"/>
          </a:xfrm>
        </p:grpSpPr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2231DAF6-7593-A624-0217-4D509F80E6AD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26A9287C-5FBA-9E71-8E29-C2146899886A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14" name="TextBox 13">
            <a:hlinkClick r:id="rId5" action="ppaction://hlinksldjump"/>
            <a:extLst>
              <a:ext uri="{FF2B5EF4-FFF2-40B4-BE49-F238E27FC236}">
                <a16:creationId xmlns:a16="http://schemas.microsoft.com/office/drawing/2014/main" id="{087E4FC3-9629-F90D-CDDB-E6989B6D0084}"/>
              </a:ext>
            </a:extLst>
          </p:cNvPr>
          <p:cNvSpPr txBox="1"/>
          <p:nvPr/>
        </p:nvSpPr>
        <p:spPr>
          <a:xfrm>
            <a:off x="457510" y="3546495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Process Validation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6AEEC6-6FBD-90DD-A0BF-ADE5E7CEB693}"/>
              </a:ext>
            </a:extLst>
          </p:cNvPr>
          <p:cNvSpPr txBox="1"/>
          <p:nvPr/>
        </p:nvSpPr>
        <p:spPr>
          <a:xfrm>
            <a:off x="2811686" y="1584922"/>
            <a:ext cx="9161536" cy="1567964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질문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13 : NDA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이외의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OTC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논문 품목에 대해 만료일을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24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개월로 </a:t>
            </a:r>
            <a:endParaRPr lang="en-US" altLang="ko-KR" sz="2500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  <a:p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표시하기 위해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ICH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가이드에 따라 가속 안정성 및 실시간 안정성 테스트 </a:t>
            </a:r>
            <a:endParaRPr lang="en-US" altLang="ko-KR" sz="2500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  <a:p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기간을 설정해야 합니까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?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아니면 장외논문 항목에 대해 </a:t>
            </a:r>
            <a:endParaRPr lang="en-US" altLang="ko-KR" sz="2500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  <a:p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무형문화유산 가이드라인보다 더 완화된 기준을 적용할 수 </a:t>
            </a:r>
            <a:r>
              <a:rPr lang="ko-KR" altLang="en-US" sz="2500" dirty="0" err="1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있는건가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?</a:t>
            </a:r>
            <a:endParaRPr lang="ko-KR" altLang="en-US" sz="2500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</p:spTree>
    <p:extLst>
      <p:ext uri="{BB962C8B-B14F-4D97-AF65-F5344CB8AC3E}">
        <p14:creationId xmlns:p14="http://schemas.microsoft.com/office/powerpoint/2010/main" val="2942898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D8EF57C-28CA-08C0-CB1B-A2C8DD3A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AC5C-D932-4680-ADF8-F66406F2E0FF}" type="slidenum">
              <a:rPr lang="ko-KR" altLang="en-US" smtClean="0"/>
              <a:pPr/>
              <a:t>11</a:t>
            </a:fld>
            <a:endParaRPr lang="ko-KR" altLang="en-US"/>
          </a:p>
        </p:txBody>
      </p:sp>
      <p:graphicFrame>
        <p:nvGraphicFramePr>
          <p:cNvPr id="55" name="표 54">
            <a:extLst>
              <a:ext uri="{FF2B5EF4-FFF2-40B4-BE49-F238E27FC236}">
                <a16:creationId xmlns:a16="http://schemas.microsoft.com/office/drawing/2014/main" id="{355C2660-B6EA-04A9-48BA-73ACAE495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6977"/>
              </p:ext>
            </p:extLst>
          </p:nvPr>
        </p:nvGraphicFramePr>
        <p:xfrm>
          <a:off x="2561649" y="1479874"/>
          <a:ext cx="4109146" cy="3674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09146">
                  <a:extLst>
                    <a:ext uri="{9D8B030D-6E8A-4147-A177-3AD203B41FA5}">
                      <a16:colId xmlns:a16="http://schemas.microsoft.com/office/drawing/2014/main" val="1784365565"/>
                    </a:ext>
                  </a:extLst>
                </a:gridCol>
              </a:tblGrid>
              <a:tr h="367488">
                <a:tc>
                  <a:txBody>
                    <a:bodyPr/>
                    <a:lstStyle/>
                    <a:p>
                      <a:pPr marL="35560" algn="l" defTabSz="914400" rtl="0" eaLnBrk="1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en-US" altLang="ko-KR" sz="1500" kern="1200" spc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Inspections / </a:t>
                      </a:r>
                      <a:r>
                        <a:rPr lang="ko-KR" altLang="en-US" sz="1500" kern="1200" spc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연도별 감사 </a:t>
                      </a:r>
                      <a:r>
                        <a:rPr lang="en-US" altLang="ko-KR" sz="1500" kern="1200" spc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rest</a:t>
                      </a:r>
                      <a:r>
                        <a:rPr lang="ko-KR" altLang="en-US" sz="1500" kern="1200" spc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수행 횟수</a:t>
                      </a:r>
                    </a:p>
                  </a:txBody>
                  <a:tcPr marL="90000" marR="90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528143"/>
                  </a:ext>
                </a:extLst>
              </a:tr>
            </a:tbl>
          </a:graphicData>
        </a:graphic>
      </p:graphicFrame>
      <p:graphicFrame>
        <p:nvGraphicFramePr>
          <p:cNvPr id="517" name="표 516">
            <a:extLst>
              <a:ext uri="{FF2B5EF4-FFF2-40B4-BE49-F238E27FC236}">
                <a16:creationId xmlns:a16="http://schemas.microsoft.com/office/drawing/2014/main" id="{60EDF506-BD99-A1F9-B2A9-41D89616B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685100"/>
              </p:ext>
            </p:extLst>
          </p:nvPr>
        </p:nvGraphicFramePr>
        <p:xfrm>
          <a:off x="7331738" y="1481874"/>
          <a:ext cx="4109146" cy="3654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09146">
                  <a:extLst>
                    <a:ext uri="{9D8B030D-6E8A-4147-A177-3AD203B41FA5}">
                      <a16:colId xmlns:a16="http://schemas.microsoft.com/office/drawing/2014/main" val="1784365565"/>
                    </a:ext>
                  </a:extLst>
                </a:gridCol>
              </a:tblGrid>
              <a:tr h="365488">
                <a:tc>
                  <a:txBody>
                    <a:bodyPr/>
                    <a:lstStyle/>
                    <a:p>
                      <a:pPr marL="35560" algn="l" defTabSz="914400" rtl="0" eaLnBrk="1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en-US" altLang="ko-KR" sz="1500" kern="1200" spc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Inspection Classification / </a:t>
                      </a:r>
                      <a:r>
                        <a:rPr lang="ko-KR" altLang="en-US" sz="1500" kern="1200" spc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+mn-cs"/>
                        </a:rPr>
                        <a:t>감사 결과 분류</a:t>
                      </a:r>
                    </a:p>
                  </a:txBody>
                  <a:tcPr marL="90000" marR="90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61000">
                          <a:schemeClr val="accent1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6528143"/>
                  </a:ext>
                </a:extLst>
              </a:tr>
            </a:tbl>
          </a:graphicData>
        </a:graphic>
      </p:graphicFrame>
      <p:sp>
        <p:nvSpPr>
          <p:cNvPr id="41" name="직사각형 40">
            <a:extLst>
              <a:ext uri="{FF2B5EF4-FFF2-40B4-BE49-F238E27FC236}">
                <a16:creationId xmlns:a16="http://schemas.microsoft.com/office/drawing/2014/main" id="{D190EF5C-CA2A-B507-4C7E-6AE0FA0D4FE4}"/>
              </a:ext>
            </a:extLst>
          </p:cNvPr>
          <p:cNvSpPr/>
          <p:nvPr/>
        </p:nvSpPr>
        <p:spPr>
          <a:xfrm>
            <a:off x="1" y="0"/>
            <a:ext cx="216444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TextBox 41">
            <a:hlinkClick r:id="rId2" action="ppaction://hlinksldjump"/>
            <a:extLst>
              <a:ext uri="{FF2B5EF4-FFF2-40B4-BE49-F238E27FC236}">
                <a16:creationId xmlns:a16="http://schemas.microsoft.com/office/drawing/2014/main" id="{288AE1D0-B8A1-FB84-21A4-31341DEC59E9}"/>
              </a:ext>
            </a:extLst>
          </p:cNvPr>
          <p:cNvSpPr txBox="1"/>
          <p:nvPr/>
        </p:nvSpPr>
        <p:spPr>
          <a:xfrm>
            <a:off x="457510" y="158492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en-US" altLang="ko-KR" sz="80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OVERVIEW</a:t>
            </a:r>
            <a:endParaRPr lang="ko-KR" altLang="en-US" sz="80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44" name="TextBox 43">
            <a:hlinkClick r:id="rId3" action="ppaction://hlinksldjump"/>
            <a:extLst>
              <a:ext uri="{FF2B5EF4-FFF2-40B4-BE49-F238E27FC236}">
                <a16:creationId xmlns:a16="http://schemas.microsoft.com/office/drawing/2014/main" id="{47C45C9E-EB84-1823-10D3-5FB1FF365763}"/>
              </a:ext>
            </a:extLst>
          </p:cNvPr>
          <p:cNvSpPr txBox="1"/>
          <p:nvPr/>
        </p:nvSpPr>
        <p:spPr>
          <a:xfrm>
            <a:off x="457510" y="2483696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en-US" altLang="ko-KR" sz="80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ESG CORE</a:t>
            </a:r>
            <a:endParaRPr lang="ko-KR" altLang="en-US" sz="80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45" name="TextBox 44">
            <a:hlinkClick r:id="" action="ppaction://noaction"/>
            <a:extLst>
              <a:ext uri="{FF2B5EF4-FFF2-40B4-BE49-F238E27FC236}">
                <a16:creationId xmlns:a16="http://schemas.microsoft.com/office/drawing/2014/main" id="{87507192-7632-A402-DE80-5C6668AB6028}"/>
              </a:ext>
            </a:extLst>
          </p:cNvPr>
          <p:cNvSpPr txBox="1"/>
          <p:nvPr/>
        </p:nvSpPr>
        <p:spPr>
          <a:xfrm>
            <a:off x="457510" y="2815026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ENVIRONMENT</a:t>
            </a:r>
          </a:p>
        </p:txBody>
      </p:sp>
      <p:sp>
        <p:nvSpPr>
          <p:cNvPr id="46" name="TextBox 45">
            <a:hlinkClick r:id="" action="ppaction://noaction"/>
            <a:extLst>
              <a:ext uri="{FF2B5EF4-FFF2-40B4-BE49-F238E27FC236}">
                <a16:creationId xmlns:a16="http://schemas.microsoft.com/office/drawing/2014/main" id="{DD50CD48-C2CC-66E7-C18F-371B8D15FF59}"/>
              </a:ext>
            </a:extLst>
          </p:cNvPr>
          <p:cNvSpPr txBox="1"/>
          <p:nvPr/>
        </p:nvSpPr>
        <p:spPr>
          <a:xfrm>
            <a:off x="457510" y="3146356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SOCIAL</a:t>
            </a:r>
          </a:p>
        </p:txBody>
      </p:sp>
      <p:sp>
        <p:nvSpPr>
          <p:cNvPr id="47" name="TextBox 46">
            <a:hlinkClick r:id="" action="ppaction://noaction"/>
            <a:extLst>
              <a:ext uri="{FF2B5EF4-FFF2-40B4-BE49-F238E27FC236}">
                <a16:creationId xmlns:a16="http://schemas.microsoft.com/office/drawing/2014/main" id="{798BCB79-A185-C5B4-BA99-E0862EF412F9}"/>
              </a:ext>
            </a:extLst>
          </p:cNvPr>
          <p:cNvSpPr txBox="1"/>
          <p:nvPr/>
        </p:nvSpPr>
        <p:spPr>
          <a:xfrm>
            <a:off x="457510" y="3477686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GOVERNANCE</a:t>
            </a:r>
          </a:p>
        </p:txBody>
      </p:sp>
      <p:sp>
        <p:nvSpPr>
          <p:cNvPr id="48" name="TextBox 47">
            <a:hlinkClick r:id="rId4" action="ppaction://hlinksldjump"/>
            <a:extLst>
              <a:ext uri="{FF2B5EF4-FFF2-40B4-BE49-F238E27FC236}">
                <a16:creationId xmlns:a16="http://schemas.microsoft.com/office/drawing/2014/main" id="{68E3826D-33B3-219D-28F2-7C6FF58A6207}"/>
              </a:ext>
            </a:extLst>
          </p:cNvPr>
          <p:cNvSpPr txBox="1"/>
          <p:nvPr/>
        </p:nvSpPr>
        <p:spPr>
          <a:xfrm>
            <a:off x="457510" y="3809016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APPENDIX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9F035E-2ADD-B02C-5532-8317F7098464}"/>
              </a:ext>
            </a:extLst>
          </p:cNvPr>
          <p:cNvSpPr txBox="1"/>
          <p:nvPr/>
        </p:nvSpPr>
        <p:spPr>
          <a:xfrm>
            <a:off x="457510" y="651483"/>
            <a:ext cx="1706936" cy="336858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en-US" altLang="ko-KR" sz="1000">
                <a:solidFill>
                  <a:schemeClr val="tx2"/>
                </a:solidFill>
                <a:ea typeface="+mj-ea"/>
              </a:rPr>
              <a:t>Construction Innovation,</a:t>
            </a:r>
            <a:br>
              <a:rPr lang="en-US" altLang="ko-KR" sz="1000">
                <a:solidFill>
                  <a:schemeClr val="tx2"/>
                </a:solidFill>
                <a:ea typeface="+mj-ea"/>
              </a:rPr>
            </a:br>
            <a:r>
              <a:rPr lang="en-US" altLang="ko-KR" sz="1000">
                <a:solidFill>
                  <a:schemeClr val="tx2"/>
                </a:solidFill>
                <a:ea typeface="+mj-ea"/>
              </a:rPr>
              <a:t>Sustainable Growth.</a:t>
            </a:r>
            <a:endParaRPr lang="ko-KR" altLang="en-US" sz="1000">
              <a:solidFill>
                <a:schemeClr val="tx2"/>
              </a:solidFill>
              <a:ea typeface="+mj-ea"/>
            </a:endParaRPr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6C51DD2B-1424-DF52-D5DE-3605615C15FC}"/>
              </a:ext>
            </a:extLst>
          </p:cNvPr>
          <p:cNvCxnSpPr>
            <a:cxnSpLocks/>
          </p:cNvCxnSpPr>
          <p:nvPr/>
        </p:nvCxnSpPr>
        <p:spPr>
          <a:xfrm>
            <a:off x="0" y="1495355"/>
            <a:ext cx="216444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E862E22-C6F7-EF53-24AF-80087EAC8ED0}"/>
              </a:ext>
            </a:extLst>
          </p:cNvPr>
          <p:cNvSpPr txBox="1"/>
          <p:nvPr/>
        </p:nvSpPr>
        <p:spPr>
          <a:xfrm>
            <a:off x="457510" y="1117036"/>
            <a:ext cx="1706936" cy="152192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en-US" altLang="ko-KR" sz="800" spc="-10">
                <a:solidFill>
                  <a:schemeClr val="accent1"/>
                </a:solidFill>
                <a:latin typeface="+mn-ea"/>
              </a:rPr>
              <a:t>2030 ESG </a:t>
            </a:r>
            <a:r>
              <a:rPr lang="ko-KR" altLang="en-US" sz="800" spc="-10">
                <a:solidFill>
                  <a:schemeClr val="accent1"/>
                </a:solidFill>
                <a:latin typeface="+mn-ea"/>
              </a:rPr>
              <a:t>지속가능경영보고서</a:t>
            </a:r>
          </a:p>
        </p:txBody>
      </p: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1329D3E1-716C-6D66-7D47-2AA24E79863D}"/>
              </a:ext>
            </a:extLst>
          </p:cNvPr>
          <p:cNvGrpSpPr/>
          <p:nvPr/>
        </p:nvGrpSpPr>
        <p:grpSpPr>
          <a:xfrm>
            <a:off x="1" y="5372172"/>
            <a:ext cx="2164444" cy="1485827"/>
            <a:chOff x="1" y="5372172"/>
            <a:chExt cx="2164444" cy="1485827"/>
          </a:xfrm>
        </p:grpSpPr>
        <p:sp>
          <p:nvSpPr>
            <p:cNvPr id="53" name="자유형: 도형 52">
              <a:extLst>
                <a:ext uri="{FF2B5EF4-FFF2-40B4-BE49-F238E27FC236}">
                  <a16:creationId xmlns:a16="http://schemas.microsoft.com/office/drawing/2014/main" id="{6EECF7B3-A30F-1AA5-E3DE-B51B683BFC25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54" name="자유형: 도형 53">
              <a:extLst>
                <a:ext uri="{FF2B5EF4-FFF2-40B4-BE49-F238E27FC236}">
                  <a16:creationId xmlns:a16="http://schemas.microsoft.com/office/drawing/2014/main" id="{5E200274-4702-B08D-00B0-FD7B5BD64FA2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56" name="TextBox 55">
            <a:hlinkClick r:id="rId2" action="ppaction://hlinksldjump"/>
            <a:extLst>
              <a:ext uri="{FF2B5EF4-FFF2-40B4-BE49-F238E27FC236}">
                <a16:creationId xmlns:a16="http://schemas.microsoft.com/office/drawing/2014/main" id="{2F490895-A49F-75BF-18C1-43562578E93D}"/>
              </a:ext>
            </a:extLst>
          </p:cNvPr>
          <p:cNvSpPr txBox="1"/>
          <p:nvPr/>
        </p:nvSpPr>
        <p:spPr>
          <a:xfrm>
            <a:off x="457510" y="1839874"/>
            <a:ext cx="1706935" cy="136803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CEO Massage</a:t>
            </a:r>
          </a:p>
        </p:txBody>
      </p:sp>
      <p:sp>
        <p:nvSpPr>
          <p:cNvPr id="58" name="TextBox 57">
            <a:hlinkClick r:id="rId5" action="ppaction://hlinksldjump"/>
            <a:extLst>
              <a:ext uri="{FF2B5EF4-FFF2-40B4-BE49-F238E27FC236}">
                <a16:creationId xmlns:a16="http://schemas.microsoft.com/office/drawing/2014/main" id="{5674A4DC-8624-569E-F5ED-4990DF446399}"/>
              </a:ext>
            </a:extLst>
          </p:cNvPr>
          <p:cNvSpPr txBox="1"/>
          <p:nvPr/>
        </p:nvSpPr>
        <p:spPr>
          <a:xfrm>
            <a:off x="457510" y="2002661"/>
            <a:ext cx="1706935" cy="136803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Business Overview</a:t>
            </a:r>
          </a:p>
        </p:txBody>
      </p:sp>
      <p:sp>
        <p:nvSpPr>
          <p:cNvPr id="59" name="TextBox 58">
            <a:hlinkClick r:id="rId6" action="ppaction://hlinksldjump"/>
            <a:extLst>
              <a:ext uri="{FF2B5EF4-FFF2-40B4-BE49-F238E27FC236}">
                <a16:creationId xmlns:a16="http://schemas.microsoft.com/office/drawing/2014/main" id="{60C88700-AE29-D916-4B3F-6A05E4C33C47}"/>
              </a:ext>
            </a:extLst>
          </p:cNvPr>
          <p:cNvSpPr txBox="1"/>
          <p:nvPr/>
        </p:nvSpPr>
        <p:spPr>
          <a:xfrm>
            <a:off x="457510" y="2165448"/>
            <a:ext cx="1706935" cy="136803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700">
                <a:solidFill>
                  <a:schemeClr val="tx2"/>
                </a:solidFill>
                <a:latin typeface="+mn-ea"/>
              </a:rPr>
              <a:t>사업소개</a:t>
            </a:r>
          </a:p>
        </p:txBody>
      </p:sp>
      <p:pic>
        <p:nvPicPr>
          <p:cNvPr id="3" name="그림 2" descr="폰트, 그래픽, 텍스트, 스크린샷이(가) 표시된 사진&#10;&#10;자동 생성된 설명">
            <a:extLst>
              <a:ext uri="{FF2B5EF4-FFF2-40B4-BE49-F238E27FC236}">
                <a16:creationId xmlns:a16="http://schemas.microsoft.com/office/drawing/2014/main" id="{D0DAE966-4DD1-EEFE-BB3B-4472C2E041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50" y="278745"/>
            <a:ext cx="2298426" cy="47923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B7AA631E-1D00-5561-AA2B-1FF8E54C1EC5}"/>
              </a:ext>
            </a:extLst>
          </p:cNvPr>
          <p:cNvSpPr/>
          <p:nvPr/>
        </p:nvSpPr>
        <p:spPr>
          <a:xfrm>
            <a:off x="0" y="0"/>
            <a:ext cx="216444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hlinkClick r:id="rId2" action="ppaction://hlinksldjump"/>
            <a:extLst>
              <a:ext uri="{FF2B5EF4-FFF2-40B4-BE49-F238E27FC236}">
                <a16:creationId xmlns:a16="http://schemas.microsoft.com/office/drawing/2014/main" id="{6083F9EC-4F63-DF4B-95F9-D3779AAFDBDB}"/>
              </a:ext>
            </a:extLst>
          </p:cNvPr>
          <p:cNvSpPr txBox="1"/>
          <p:nvPr/>
        </p:nvSpPr>
        <p:spPr>
          <a:xfrm>
            <a:off x="457510" y="158492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구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. FDA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조사관 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(Robert </a:t>
            </a:r>
            <a:r>
              <a:rPr lang="en-US" altLang="ko-KR" sz="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J.Martin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)</a:t>
            </a:r>
          </a:p>
        </p:txBody>
      </p:sp>
      <p:sp>
        <p:nvSpPr>
          <p:cNvPr id="7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01D227FB-A74A-B43D-28BE-9150F36DDFA2}"/>
              </a:ext>
            </a:extLst>
          </p:cNvPr>
          <p:cNvSpPr txBox="1"/>
          <p:nvPr/>
        </p:nvSpPr>
        <p:spPr>
          <a:xfrm>
            <a:off x="457510" y="191625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질의 응답 </a:t>
            </a:r>
            <a:r>
              <a:rPr lang="en-US" altLang="ko-KR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(1,2,3,4,5,6,7)</a:t>
            </a: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86C69470-1DD0-2ABB-6320-51D5FF5188B1}"/>
              </a:ext>
            </a:extLst>
          </p:cNvPr>
          <p:cNvSpPr txBox="1"/>
          <p:nvPr/>
        </p:nvSpPr>
        <p:spPr>
          <a:xfrm>
            <a:off x="457510" y="2179615"/>
            <a:ext cx="1706935" cy="288127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rgbClr val="FF0000"/>
                </a:solidFill>
                <a:latin typeface="+mj-ea"/>
                <a:ea typeface="+mj-ea"/>
              </a:rPr>
              <a:t>FDA Drug Inspection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rgbClr val="FF0000"/>
                </a:solidFill>
                <a:latin typeface="+mj-ea"/>
                <a:ea typeface="+mj-ea"/>
              </a:rPr>
              <a:t>심사결과 및 진행상황 </a:t>
            </a:r>
            <a:endParaRPr lang="en-US" altLang="ko-KR" sz="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7A2655BA-A9CD-D5D5-7C72-864A7DA3EE17}"/>
              </a:ext>
            </a:extLst>
          </p:cNvPr>
          <p:cNvSpPr txBox="1"/>
          <p:nvPr/>
        </p:nvSpPr>
        <p:spPr>
          <a:xfrm>
            <a:off x="457510" y="257891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OTC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공장심사  순서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:a16="http://schemas.microsoft.com/office/drawing/2014/main" id="{5629B0A1-ED31-171C-CFCE-86840C8DC81F}"/>
              </a:ext>
            </a:extLst>
          </p:cNvPr>
          <p:cNvSpPr txBox="1"/>
          <p:nvPr/>
        </p:nvSpPr>
        <p:spPr>
          <a:xfrm>
            <a:off x="457510" y="291024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Two Track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전략</a:t>
            </a:r>
          </a:p>
        </p:txBody>
      </p:sp>
      <p:sp>
        <p:nvSpPr>
          <p:cNvPr id="12" name="TextBox 11">
            <a:hlinkClick r:id="rId4" action="ppaction://hlinksldjump"/>
            <a:extLst>
              <a:ext uri="{FF2B5EF4-FFF2-40B4-BE49-F238E27FC236}">
                <a16:creationId xmlns:a16="http://schemas.microsoft.com/office/drawing/2014/main" id="{7A10681C-D63C-E23C-D139-5EE1CFBABF21}"/>
              </a:ext>
            </a:extLst>
          </p:cNvPr>
          <p:cNvSpPr txBox="1"/>
          <p:nvPr/>
        </p:nvSpPr>
        <p:spPr>
          <a:xfrm>
            <a:off x="457510" y="324157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설비 예상투자 비용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3BAFAF-187A-E5BE-D913-1D6ED98710EE}"/>
              </a:ext>
            </a:extLst>
          </p:cNvPr>
          <p:cNvSpPr txBox="1"/>
          <p:nvPr/>
        </p:nvSpPr>
        <p:spPr>
          <a:xfrm>
            <a:off x="457510" y="651483"/>
            <a:ext cx="1706936" cy="182970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1000" dirty="0">
                <a:solidFill>
                  <a:schemeClr val="tx2"/>
                </a:solidFill>
                <a:ea typeface="+mj-ea"/>
              </a:rPr>
              <a:t>미국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FDA OTC </a:t>
            </a:r>
            <a:r>
              <a:rPr lang="ko-KR" altLang="en-US" sz="1000" dirty="0">
                <a:solidFill>
                  <a:schemeClr val="tx2"/>
                </a:solidFill>
                <a:ea typeface="+mj-ea"/>
              </a:rPr>
              <a:t>실시간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Q&amp;A</a:t>
            </a:r>
            <a:endParaRPr lang="ko-KR" altLang="en-US" sz="1000" dirty="0">
              <a:solidFill>
                <a:schemeClr val="tx2"/>
              </a:solidFill>
              <a:ea typeface="+mj-ea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8DB158A-7E26-3BCA-156E-842B603AD7C2}"/>
              </a:ext>
            </a:extLst>
          </p:cNvPr>
          <p:cNvGrpSpPr/>
          <p:nvPr/>
        </p:nvGrpSpPr>
        <p:grpSpPr>
          <a:xfrm>
            <a:off x="1" y="5372172"/>
            <a:ext cx="2164444" cy="1485827"/>
            <a:chOff x="1" y="5372172"/>
            <a:chExt cx="2164444" cy="1485827"/>
          </a:xfrm>
        </p:grpSpPr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21207E4C-099B-E328-993E-5CA49F5EDE39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C4D46126-4AD5-27BF-69A6-744815FCA62E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18" name="TextBox 17">
            <a:hlinkClick r:id="rId4" action="ppaction://hlinksldjump"/>
            <a:extLst>
              <a:ext uri="{FF2B5EF4-FFF2-40B4-BE49-F238E27FC236}">
                <a16:creationId xmlns:a16="http://schemas.microsoft.com/office/drawing/2014/main" id="{106CAAC2-E004-D16C-0D27-E44EA602E38C}"/>
              </a:ext>
            </a:extLst>
          </p:cNvPr>
          <p:cNvSpPr txBox="1"/>
          <p:nvPr/>
        </p:nvSpPr>
        <p:spPr>
          <a:xfrm>
            <a:off x="457510" y="3546495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Process Validation</a:t>
            </a: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C0405F89-BADE-A14F-860C-09033ED2A1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473" r="6997"/>
          <a:stretch/>
        </p:blipFill>
        <p:spPr>
          <a:xfrm>
            <a:off x="7029485" y="2139464"/>
            <a:ext cx="5066059" cy="316032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8F42337-0680-23BF-C547-D342992E4C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91" t="8895" b="-1463"/>
          <a:stretch/>
        </p:blipFill>
        <p:spPr>
          <a:xfrm>
            <a:off x="2250830" y="1989514"/>
            <a:ext cx="4778655" cy="331027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8BDA2E9-C8AB-67CA-B413-67E3D962ED8F}"/>
              </a:ext>
            </a:extLst>
          </p:cNvPr>
          <p:cNvSpPr/>
          <p:nvPr/>
        </p:nvSpPr>
        <p:spPr>
          <a:xfrm>
            <a:off x="2941010" y="5024175"/>
            <a:ext cx="867315" cy="2756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2022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EB1B713-F264-010B-B411-DDA1809173AB}"/>
              </a:ext>
            </a:extLst>
          </p:cNvPr>
          <p:cNvSpPr/>
          <p:nvPr/>
        </p:nvSpPr>
        <p:spPr>
          <a:xfrm>
            <a:off x="5580316" y="5020479"/>
            <a:ext cx="867315" cy="275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2024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55D0B74-5C8F-0EED-20AD-95A17B7663FF}"/>
              </a:ext>
            </a:extLst>
          </p:cNvPr>
          <p:cNvSpPr/>
          <p:nvPr/>
        </p:nvSpPr>
        <p:spPr>
          <a:xfrm>
            <a:off x="4250733" y="5020479"/>
            <a:ext cx="867315" cy="275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2023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B5B05C3-2FF6-F92E-FAC7-0E6EBEB97B09}"/>
              </a:ext>
            </a:extLst>
          </p:cNvPr>
          <p:cNvSpPr/>
          <p:nvPr/>
        </p:nvSpPr>
        <p:spPr>
          <a:xfrm>
            <a:off x="11007224" y="5023756"/>
            <a:ext cx="867315" cy="275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2024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6D0CEA85-A9F6-2A4C-C775-BEC7651288D4}"/>
              </a:ext>
            </a:extLst>
          </p:cNvPr>
          <p:cNvSpPr/>
          <p:nvPr/>
        </p:nvSpPr>
        <p:spPr>
          <a:xfrm>
            <a:off x="9533102" y="5020479"/>
            <a:ext cx="867315" cy="275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2023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1D25A3C2-6725-DCDD-4037-3813E0D18200}"/>
              </a:ext>
            </a:extLst>
          </p:cNvPr>
          <p:cNvSpPr/>
          <p:nvPr/>
        </p:nvSpPr>
        <p:spPr>
          <a:xfrm>
            <a:off x="7872065" y="5023856"/>
            <a:ext cx="867315" cy="275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2022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858CE3C8-CF4F-AB48-ED4F-39E8AEB348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6700" y="1966793"/>
            <a:ext cx="2134179" cy="500949"/>
          </a:xfrm>
          <a:prstGeom prst="rect">
            <a:avLst/>
          </a:prstGeom>
        </p:spPr>
      </p:pic>
      <p:sp>
        <p:nvSpPr>
          <p:cNvPr id="35" name="제목 34">
            <a:extLst>
              <a:ext uri="{FF2B5EF4-FFF2-40B4-BE49-F238E27FC236}">
                <a16:creationId xmlns:a16="http://schemas.microsoft.com/office/drawing/2014/main" id="{8C0E9AC9-0893-A803-4C00-1FA910122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649" y="621776"/>
            <a:ext cx="7704478" cy="61774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Drug Inspection </a:t>
            </a:r>
            <a:r>
              <a:rPr lang="ko-KR" altLang="en-US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심사결과 및 진행상황 </a:t>
            </a:r>
            <a:br>
              <a:rPr lang="en-US" altLang="ko-K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</a:b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4398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2688C6A3-8970-F8EA-6478-1F653218E1B7}"/>
              </a:ext>
            </a:extLst>
          </p:cNvPr>
          <p:cNvSpPr/>
          <p:nvPr/>
        </p:nvSpPr>
        <p:spPr>
          <a:xfrm>
            <a:off x="1" y="0"/>
            <a:ext cx="216444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8E77-EB4D-44C8-BAC0-5F8F4AE67960}"/>
              </a:ext>
            </a:extLst>
          </p:cNvPr>
          <p:cNvSpPr txBox="1"/>
          <p:nvPr/>
        </p:nvSpPr>
        <p:spPr>
          <a:xfrm>
            <a:off x="457510" y="651483"/>
            <a:ext cx="1706936" cy="336858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en-US" altLang="ko-KR" sz="1000">
                <a:solidFill>
                  <a:schemeClr val="tx2"/>
                </a:solidFill>
                <a:ea typeface="+mj-ea"/>
              </a:rPr>
              <a:t>Construction Innovation,</a:t>
            </a:r>
            <a:br>
              <a:rPr lang="en-US" altLang="ko-KR" sz="1000">
                <a:solidFill>
                  <a:schemeClr val="tx2"/>
                </a:solidFill>
                <a:ea typeface="+mj-ea"/>
              </a:rPr>
            </a:br>
            <a:r>
              <a:rPr lang="en-US" altLang="ko-KR" sz="1000">
                <a:solidFill>
                  <a:schemeClr val="tx2"/>
                </a:solidFill>
                <a:ea typeface="+mj-ea"/>
              </a:rPr>
              <a:t>Sustainable Growth.</a:t>
            </a:r>
            <a:endParaRPr lang="ko-KR" altLang="en-US" sz="1000">
              <a:solidFill>
                <a:schemeClr val="tx2"/>
              </a:solidFill>
              <a:ea typeface="+mj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9F077F-ED11-A0F9-B8D2-49792E048F3B}"/>
              </a:ext>
            </a:extLst>
          </p:cNvPr>
          <p:cNvSpPr txBox="1"/>
          <p:nvPr/>
        </p:nvSpPr>
        <p:spPr>
          <a:xfrm>
            <a:off x="457510" y="1117036"/>
            <a:ext cx="1706936" cy="152192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en-US" altLang="ko-KR" sz="800" spc="-10">
                <a:solidFill>
                  <a:schemeClr val="accent1"/>
                </a:solidFill>
                <a:latin typeface="+mn-ea"/>
              </a:rPr>
              <a:t>2030 ESG </a:t>
            </a:r>
            <a:r>
              <a:rPr lang="ko-KR" altLang="en-US" sz="800" spc="-10">
                <a:solidFill>
                  <a:schemeClr val="accent1"/>
                </a:solidFill>
                <a:latin typeface="+mn-ea"/>
              </a:rPr>
              <a:t>지속가능경영보고서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73CDCCC-FD38-3601-8735-9D8C0B146C0A}"/>
              </a:ext>
            </a:extLst>
          </p:cNvPr>
          <p:cNvGrpSpPr/>
          <p:nvPr/>
        </p:nvGrpSpPr>
        <p:grpSpPr>
          <a:xfrm>
            <a:off x="1" y="5372172"/>
            <a:ext cx="2164444" cy="1485827"/>
            <a:chOff x="1" y="5372172"/>
            <a:chExt cx="2164444" cy="1485827"/>
          </a:xfrm>
        </p:grpSpPr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5C7BFBCA-9C0D-3256-5415-46CF41F63787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58CF33A2-C3FF-1258-CB4F-73BAFEFB9530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FD3AB38-A83F-0C8B-6E67-AF39C326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4649" y="286358"/>
            <a:ext cx="1125857" cy="365125"/>
          </a:xfrm>
        </p:spPr>
        <p:txBody>
          <a:bodyPr/>
          <a:lstStyle/>
          <a:p>
            <a:fld id="{50A9AC5C-D932-4680-ADF8-F66406F2E0FF}" type="slidenum">
              <a:rPr lang="ko-KR" altLang="en-US" smtClean="0"/>
              <a:pPr/>
              <a:t>12</a:t>
            </a:fld>
            <a:endParaRPr lang="ko-KR" altLang="en-US"/>
          </a:p>
        </p:txBody>
      </p:sp>
      <p:sp>
        <p:nvSpPr>
          <p:cNvPr id="43" name="TextBox 42">
            <a:hlinkClick r:id="rId3" action="ppaction://hlinksldjump"/>
            <a:extLst>
              <a:ext uri="{FF2B5EF4-FFF2-40B4-BE49-F238E27FC236}">
                <a16:creationId xmlns:a16="http://schemas.microsoft.com/office/drawing/2014/main" id="{D38A99FB-9011-59B0-6C83-2478784DA4A3}"/>
              </a:ext>
            </a:extLst>
          </p:cNvPr>
          <p:cNvSpPr txBox="1"/>
          <p:nvPr/>
        </p:nvSpPr>
        <p:spPr>
          <a:xfrm>
            <a:off x="457510" y="324157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>
                <a:solidFill>
                  <a:schemeClr val="tx2"/>
                </a:solidFill>
                <a:latin typeface="+mj-ea"/>
                <a:ea typeface="+mj-ea"/>
              </a:rPr>
              <a:t>APPENDIX</a:t>
            </a:r>
          </a:p>
        </p:txBody>
      </p:sp>
      <p:sp>
        <p:nvSpPr>
          <p:cNvPr id="44" name="TextBox 43">
            <a:hlinkClick r:id="rId3" action="ppaction://hlinksldjump"/>
            <a:extLst>
              <a:ext uri="{FF2B5EF4-FFF2-40B4-BE49-F238E27FC236}">
                <a16:creationId xmlns:a16="http://schemas.microsoft.com/office/drawing/2014/main" id="{B9C67DE1-E55C-C79B-E193-5395F8395EB1}"/>
              </a:ext>
            </a:extLst>
          </p:cNvPr>
          <p:cNvSpPr txBox="1"/>
          <p:nvPr/>
        </p:nvSpPr>
        <p:spPr>
          <a:xfrm>
            <a:off x="457510" y="3492852"/>
            <a:ext cx="1706935" cy="136803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defRPr/>
            </a:pPr>
            <a:r>
              <a:rPr lang="en-US" altLang="ko-KR" sz="700">
                <a:solidFill>
                  <a:schemeClr val="tx2"/>
                </a:solidFill>
                <a:latin typeface="+mn-ea"/>
              </a:rPr>
              <a:t>Performance Data</a:t>
            </a:r>
          </a:p>
        </p:txBody>
      </p:sp>
      <p:sp>
        <p:nvSpPr>
          <p:cNvPr id="45" name="TextBox 44">
            <a:hlinkClick r:id="" action="ppaction://noaction"/>
            <a:extLst>
              <a:ext uri="{FF2B5EF4-FFF2-40B4-BE49-F238E27FC236}">
                <a16:creationId xmlns:a16="http://schemas.microsoft.com/office/drawing/2014/main" id="{FB483023-0553-E612-2F06-C2E6E06EDA0F}"/>
              </a:ext>
            </a:extLst>
          </p:cNvPr>
          <p:cNvSpPr txBox="1"/>
          <p:nvPr/>
        </p:nvSpPr>
        <p:spPr>
          <a:xfrm>
            <a:off x="457510" y="3655639"/>
            <a:ext cx="1706935" cy="136803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defRPr/>
            </a:pPr>
            <a:r>
              <a:rPr lang="en-US" altLang="ko-KR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GRI</a:t>
            </a:r>
            <a:r>
              <a:rPr lang="ko-KR" alt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 </a:t>
            </a:r>
            <a:r>
              <a:rPr lang="en-US" altLang="ko-KR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Index</a:t>
            </a:r>
          </a:p>
        </p:txBody>
      </p:sp>
      <p:sp>
        <p:nvSpPr>
          <p:cNvPr id="46" name="TextBox 45">
            <a:hlinkClick r:id="" action="ppaction://noaction"/>
            <a:extLst>
              <a:ext uri="{FF2B5EF4-FFF2-40B4-BE49-F238E27FC236}">
                <a16:creationId xmlns:a16="http://schemas.microsoft.com/office/drawing/2014/main" id="{1150AD12-D814-ADCB-4A6A-D801201ABA37}"/>
              </a:ext>
            </a:extLst>
          </p:cNvPr>
          <p:cNvSpPr txBox="1"/>
          <p:nvPr/>
        </p:nvSpPr>
        <p:spPr>
          <a:xfrm>
            <a:off x="457510" y="3818426"/>
            <a:ext cx="1706935" cy="136803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defRPr/>
            </a:pPr>
            <a:r>
              <a:rPr lang="en-US" altLang="ko-KR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SASB</a:t>
            </a:r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5A5944D7-9FA6-38F1-A593-FC8AC220EAB5}"/>
              </a:ext>
            </a:extLst>
          </p:cNvPr>
          <p:cNvCxnSpPr>
            <a:cxnSpLocks/>
          </p:cNvCxnSpPr>
          <p:nvPr/>
        </p:nvCxnSpPr>
        <p:spPr>
          <a:xfrm>
            <a:off x="0" y="3152581"/>
            <a:ext cx="216444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hlinkClick r:id="" action="ppaction://noaction"/>
            <a:extLst>
              <a:ext uri="{FF2B5EF4-FFF2-40B4-BE49-F238E27FC236}">
                <a16:creationId xmlns:a16="http://schemas.microsoft.com/office/drawing/2014/main" id="{B3632301-ADA0-8C1E-865A-32CDAF4CB00C}"/>
              </a:ext>
            </a:extLst>
          </p:cNvPr>
          <p:cNvSpPr txBox="1"/>
          <p:nvPr/>
        </p:nvSpPr>
        <p:spPr>
          <a:xfrm>
            <a:off x="457510" y="2911381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GOVERNANCE</a:t>
            </a:r>
          </a:p>
        </p:txBody>
      </p:sp>
      <p:sp>
        <p:nvSpPr>
          <p:cNvPr id="51" name="TextBox 50">
            <a:hlinkClick r:id="" action="ppaction://noaction"/>
            <a:extLst>
              <a:ext uri="{FF2B5EF4-FFF2-40B4-BE49-F238E27FC236}">
                <a16:creationId xmlns:a16="http://schemas.microsoft.com/office/drawing/2014/main" id="{9014EBC1-24AA-9007-8775-287292AD6170}"/>
              </a:ext>
            </a:extLst>
          </p:cNvPr>
          <p:cNvSpPr txBox="1"/>
          <p:nvPr/>
        </p:nvSpPr>
        <p:spPr>
          <a:xfrm>
            <a:off x="457510" y="257891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SOCIAL</a:t>
            </a:r>
          </a:p>
        </p:txBody>
      </p:sp>
      <p:sp>
        <p:nvSpPr>
          <p:cNvPr id="52" name="TextBox 51">
            <a:hlinkClick r:id="rId4" action="ppaction://hlinksldjump"/>
            <a:extLst>
              <a:ext uri="{FF2B5EF4-FFF2-40B4-BE49-F238E27FC236}">
                <a16:creationId xmlns:a16="http://schemas.microsoft.com/office/drawing/2014/main" id="{C5454819-17BB-3A21-24AB-5112BC954633}"/>
              </a:ext>
            </a:extLst>
          </p:cNvPr>
          <p:cNvSpPr txBox="1"/>
          <p:nvPr/>
        </p:nvSpPr>
        <p:spPr>
          <a:xfrm>
            <a:off x="457510" y="158492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en-US" altLang="ko-KR" sz="80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OVERVIEW</a:t>
            </a:r>
            <a:endParaRPr lang="ko-KR" altLang="en-US" sz="80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53" name="TextBox 52">
            <a:hlinkClick r:id="" action="ppaction://noaction"/>
            <a:extLst>
              <a:ext uri="{FF2B5EF4-FFF2-40B4-BE49-F238E27FC236}">
                <a16:creationId xmlns:a16="http://schemas.microsoft.com/office/drawing/2014/main" id="{0B41BFF6-6EAF-9C12-EC5D-AE5D74E610B1}"/>
              </a:ext>
            </a:extLst>
          </p:cNvPr>
          <p:cNvSpPr txBox="1"/>
          <p:nvPr/>
        </p:nvSpPr>
        <p:spPr>
          <a:xfrm>
            <a:off x="457510" y="224758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ENVIRONMENT</a:t>
            </a:r>
          </a:p>
        </p:txBody>
      </p:sp>
      <p:sp>
        <p:nvSpPr>
          <p:cNvPr id="54" name="TextBox 53">
            <a:hlinkClick r:id="rId5" action="ppaction://hlinksldjump"/>
            <a:extLst>
              <a:ext uri="{FF2B5EF4-FFF2-40B4-BE49-F238E27FC236}">
                <a16:creationId xmlns:a16="http://schemas.microsoft.com/office/drawing/2014/main" id="{A4ED1E02-E689-A3B3-6A08-9F260AB068F6}"/>
              </a:ext>
            </a:extLst>
          </p:cNvPr>
          <p:cNvSpPr txBox="1"/>
          <p:nvPr/>
        </p:nvSpPr>
        <p:spPr>
          <a:xfrm>
            <a:off x="457510" y="191625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en-US" altLang="ko-KR" sz="80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ESG CORE</a:t>
            </a:r>
            <a:endParaRPr lang="ko-KR" altLang="en-US" sz="80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56" name="TextBox 55">
            <a:hlinkClick r:id="" action="ppaction://noaction"/>
            <a:extLst>
              <a:ext uri="{FF2B5EF4-FFF2-40B4-BE49-F238E27FC236}">
                <a16:creationId xmlns:a16="http://schemas.microsoft.com/office/drawing/2014/main" id="{B910BF38-72D3-1959-6DF7-F50AA552DC09}"/>
              </a:ext>
            </a:extLst>
          </p:cNvPr>
          <p:cNvSpPr txBox="1"/>
          <p:nvPr/>
        </p:nvSpPr>
        <p:spPr>
          <a:xfrm>
            <a:off x="457510" y="3978450"/>
            <a:ext cx="1706935" cy="136803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TCFD</a:t>
            </a:r>
            <a:endParaRPr lang="ko-KR" altLang="en-US" sz="700">
              <a:solidFill>
                <a:schemeClr val="tx2">
                  <a:lumMod val="60000"/>
                  <a:lumOff val="40000"/>
                </a:schemeClr>
              </a:solidFill>
              <a:latin typeface="+mn-ea"/>
            </a:endParaRPr>
          </a:p>
        </p:txBody>
      </p:sp>
      <p:sp>
        <p:nvSpPr>
          <p:cNvPr id="57" name="TextBox 56">
            <a:hlinkClick r:id="" action="ppaction://noaction"/>
            <a:extLst>
              <a:ext uri="{FF2B5EF4-FFF2-40B4-BE49-F238E27FC236}">
                <a16:creationId xmlns:a16="http://schemas.microsoft.com/office/drawing/2014/main" id="{02BB7EAC-3279-9F9E-B6F7-B2C3363654FD}"/>
              </a:ext>
            </a:extLst>
          </p:cNvPr>
          <p:cNvSpPr txBox="1"/>
          <p:nvPr/>
        </p:nvSpPr>
        <p:spPr>
          <a:xfrm>
            <a:off x="457510" y="4138474"/>
            <a:ext cx="1706935" cy="136803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제 </a:t>
            </a:r>
            <a:r>
              <a:rPr lang="en-US" altLang="ko-KR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3</a:t>
            </a:r>
            <a:r>
              <a:rPr lang="ko-KR" alt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자 검증의견서</a:t>
            </a:r>
          </a:p>
        </p:txBody>
      </p:sp>
      <p:sp>
        <p:nvSpPr>
          <p:cNvPr id="186" name="직사각형 185">
            <a:extLst>
              <a:ext uri="{FF2B5EF4-FFF2-40B4-BE49-F238E27FC236}">
                <a16:creationId xmlns:a16="http://schemas.microsoft.com/office/drawing/2014/main" id="{AB93F9E3-B2B9-3A2E-EBBB-C1B937EFE74F}"/>
              </a:ext>
            </a:extLst>
          </p:cNvPr>
          <p:cNvSpPr/>
          <p:nvPr/>
        </p:nvSpPr>
        <p:spPr>
          <a:xfrm>
            <a:off x="0" y="0"/>
            <a:ext cx="216444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7" name="TextBox 186">
            <a:hlinkClick r:id="rId4" action="ppaction://hlinksldjump"/>
            <a:extLst>
              <a:ext uri="{FF2B5EF4-FFF2-40B4-BE49-F238E27FC236}">
                <a16:creationId xmlns:a16="http://schemas.microsoft.com/office/drawing/2014/main" id="{4840241E-FF3A-FD71-33C8-F9F36E4B6EBD}"/>
              </a:ext>
            </a:extLst>
          </p:cNvPr>
          <p:cNvSpPr txBox="1"/>
          <p:nvPr/>
        </p:nvSpPr>
        <p:spPr>
          <a:xfrm>
            <a:off x="457510" y="158492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구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. FDA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조사관 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(Robert </a:t>
            </a:r>
            <a:r>
              <a:rPr lang="en-US" altLang="ko-KR" sz="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J.Martin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)</a:t>
            </a:r>
          </a:p>
        </p:txBody>
      </p:sp>
      <p:sp>
        <p:nvSpPr>
          <p:cNvPr id="188" name="TextBox 187">
            <a:hlinkClick r:id="rId5" action="ppaction://hlinksldjump"/>
            <a:extLst>
              <a:ext uri="{FF2B5EF4-FFF2-40B4-BE49-F238E27FC236}">
                <a16:creationId xmlns:a16="http://schemas.microsoft.com/office/drawing/2014/main" id="{F724CD4A-7E77-6888-880A-F8EC876EA74E}"/>
              </a:ext>
            </a:extLst>
          </p:cNvPr>
          <p:cNvSpPr txBox="1"/>
          <p:nvPr/>
        </p:nvSpPr>
        <p:spPr>
          <a:xfrm>
            <a:off x="457509" y="191625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질의 응답 </a:t>
            </a:r>
            <a:r>
              <a:rPr lang="en-US" altLang="ko-KR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(1,2,3,4,5,6,7)</a:t>
            </a:r>
            <a:r>
              <a:rPr lang="ko-KR" altLang="en-US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 </a:t>
            </a:r>
            <a:endParaRPr lang="en-US" altLang="ko-KR" sz="800" b="1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189" name="TextBox 188">
            <a:hlinkClick r:id="" action="ppaction://noaction"/>
            <a:extLst>
              <a:ext uri="{FF2B5EF4-FFF2-40B4-BE49-F238E27FC236}">
                <a16:creationId xmlns:a16="http://schemas.microsoft.com/office/drawing/2014/main" id="{CB3F3224-31FE-DFA9-FEFF-A84A678B2514}"/>
              </a:ext>
            </a:extLst>
          </p:cNvPr>
          <p:cNvSpPr txBox="1"/>
          <p:nvPr/>
        </p:nvSpPr>
        <p:spPr>
          <a:xfrm>
            <a:off x="457510" y="2179615"/>
            <a:ext cx="1706935" cy="288127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Drug Inspection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심사결과 및 진행상황 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90" name="TextBox 189">
            <a:hlinkClick r:id="" action="ppaction://noaction"/>
            <a:extLst>
              <a:ext uri="{FF2B5EF4-FFF2-40B4-BE49-F238E27FC236}">
                <a16:creationId xmlns:a16="http://schemas.microsoft.com/office/drawing/2014/main" id="{821F240C-4BA2-A200-D4C4-EB7C78342ED0}"/>
              </a:ext>
            </a:extLst>
          </p:cNvPr>
          <p:cNvSpPr txBox="1"/>
          <p:nvPr/>
        </p:nvSpPr>
        <p:spPr>
          <a:xfrm>
            <a:off x="457510" y="257891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rgbClr val="FF0000"/>
                </a:solidFill>
                <a:latin typeface="+mj-ea"/>
                <a:ea typeface="+mj-ea"/>
              </a:rPr>
              <a:t>FDA OTC </a:t>
            </a:r>
            <a:r>
              <a:rPr lang="ko-KR" altLang="en-US" sz="800" dirty="0">
                <a:solidFill>
                  <a:srgbClr val="FF0000"/>
                </a:solidFill>
                <a:latin typeface="+mj-ea"/>
                <a:ea typeface="+mj-ea"/>
              </a:rPr>
              <a:t>공장 심사  순서</a:t>
            </a:r>
            <a:endParaRPr lang="en-US" altLang="ko-KR" sz="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1" name="TextBox 190">
            <a:hlinkClick r:id="" action="ppaction://noaction"/>
            <a:extLst>
              <a:ext uri="{FF2B5EF4-FFF2-40B4-BE49-F238E27FC236}">
                <a16:creationId xmlns:a16="http://schemas.microsoft.com/office/drawing/2014/main" id="{324DA2FE-9490-FA75-75B6-49782AF4C565}"/>
              </a:ext>
            </a:extLst>
          </p:cNvPr>
          <p:cNvSpPr txBox="1"/>
          <p:nvPr/>
        </p:nvSpPr>
        <p:spPr>
          <a:xfrm>
            <a:off x="457510" y="291024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Two Track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전략</a:t>
            </a:r>
          </a:p>
        </p:txBody>
      </p:sp>
      <p:sp>
        <p:nvSpPr>
          <p:cNvPr id="192" name="TextBox 191">
            <a:hlinkClick r:id="rId3" action="ppaction://hlinksldjump"/>
            <a:extLst>
              <a:ext uri="{FF2B5EF4-FFF2-40B4-BE49-F238E27FC236}">
                <a16:creationId xmlns:a16="http://schemas.microsoft.com/office/drawing/2014/main" id="{5AF18689-6B34-6AE6-1C60-1CC13C8ACE11}"/>
              </a:ext>
            </a:extLst>
          </p:cNvPr>
          <p:cNvSpPr txBox="1"/>
          <p:nvPr/>
        </p:nvSpPr>
        <p:spPr>
          <a:xfrm>
            <a:off x="457510" y="324157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설비 예상투자 비용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348459B6-A89E-709C-8518-6AD7341C2FBF}"/>
              </a:ext>
            </a:extLst>
          </p:cNvPr>
          <p:cNvSpPr txBox="1"/>
          <p:nvPr/>
        </p:nvSpPr>
        <p:spPr>
          <a:xfrm>
            <a:off x="457510" y="651483"/>
            <a:ext cx="1706936" cy="182970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1000" dirty="0">
                <a:solidFill>
                  <a:schemeClr val="tx2"/>
                </a:solidFill>
                <a:ea typeface="+mj-ea"/>
              </a:rPr>
              <a:t>미국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FDA OTC </a:t>
            </a:r>
            <a:r>
              <a:rPr lang="ko-KR" altLang="en-US" sz="1000" dirty="0">
                <a:solidFill>
                  <a:schemeClr val="tx2"/>
                </a:solidFill>
                <a:ea typeface="+mj-ea"/>
              </a:rPr>
              <a:t>실시간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Q&amp;A</a:t>
            </a:r>
            <a:endParaRPr lang="ko-KR" altLang="en-US" sz="1000" dirty="0">
              <a:solidFill>
                <a:schemeClr val="tx2"/>
              </a:solidFill>
              <a:ea typeface="+mj-ea"/>
            </a:endParaRPr>
          </a:p>
        </p:txBody>
      </p:sp>
      <p:sp>
        <p:nvSpPr>
          <p:cNvPr id="194" name="TextBox 193">
            <a:hlinkClick r:id="rId3" action="ppaction://hlinksldjump"/>
            <a:extLst>
              <a:ext uri="{FF2B5EF4-FFF2-40B4-BE49-F238E27FC236}">
                <a16:creationId xmlns:a16="http://schemas.microsoft.com/office/drawing/2014/main" id="{A33ED2DF-F80B-666F-BFFF-089070B95855}"/>
              </a:ext>
            </a:extLst>
          </p:cNvPr>
          <p:cNvSpPr txBox="1"/>
          <p:nvPr/>
        </p:nvSpPr>
        <p:spPr>
          <a:xfrm>
            <a:off x="457510" y="3546495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Process Validation</a:t>
            </a:r>
          </a:p>
        </p:txBody>
      </p:sp>
      <p:grpSp>
        <p:nvGrpSpPr>
          <p:cNvPr id="195" name="그룹 194">
            <a:extLst>
              <a:ext uri="{FF2B5EF4-FFF2-40B4-BE49-F238E27FC236}">
                <a16:creationId xmlns:a16="http://schemas.microsoft.com/office/drawing/2014/main" id="{F5D045B0-CEEB-85FD-EEC7-B9111DA7276F}"/>
              </a:ext>
            </a:extLst>
          </p:cNvPr>
          <p:cNvGrpSpPr/>
          <p:nvPr/>
        </p:nvGrpSpPr>
        <p:grpSpPr>
          <a:xfrm>
            <a:off x="0" y="5344983"/>
            <a:ext cx="2164444" cy="1485827"/>
            <a:chOff x="1" y="5372172"/>
            <a:chExt cx="2164444" cy="1485827"/>
          </a:xfrm>
        </p:grpSpPr>
        <p:sp>
          <p:nvSpPr>
            <p:cNvPr id="196" name="자유형: 도형 195">
              <a:extLst>
                <a:ext uri="{FF2B5EF4-FFF2-40B4-BE49-F238E27FC236}">
                  <a16:creationId xmlns:a16="http://schemas.microsoft.com/office/drawing/2014/main" id="{B47CCD05-18C6-1575-2F47-85CA2C90D2D4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97" name="자유형: 도형 196">
              <a:extLst>
                <a:ext uri="{FF2B5EF4-FFF2-40B4-BE49-F238E27FC236}">
                  <a16:creationId xmlns:a16="http://schemas.microsoft.com/office/drawing/2014/main" id="{1AD9C267-730C-F9FE-ADC3-6254CFDBA7F6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pic>
        <p:nvPicPr>
          <p:cNvPr id="213" name="그림 212">
            <a:extLst>
              <a:ext uri="{FF2B5EF4-FFF2-40B4-BE49-F238E27FC236}">
                <a16:creationId xmlns:a16="http://schemas.microsoft.com/office/drawing/2014/main" id="{C6551A83-900A-E84D-C89D-B41F6530F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443" y="-5537"/>
            <a:ext cx="6272115" cy="6866900"/>
          </a:xfrm>
          <a:prstGeom prst="rect">
            <a:avLst/>
          </a:prstGeom>
        </p:spPr>
      </p:pic>
      <p:pic>
        <p:nvPicPr>
          <p:cNvPr id="214" name="그림 213" descr="폰트, 그래픽, 텍스트, 스크린샷이(가) 표시된 사진&#10;&#10;자동 생성된 설명">
            <a:extLst>
              <a:ext uri="{FF2B5EF4-FFF2-40B4-BE49-F238E27FC236}">
                <a16:creationId xmlns:a16="http://schemas.microsoft.com/office/drawing/2014/main" id="{97F1F028-8AF0-97A3-4AAE-B458F4C01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50" y="278745"/>
            <a:ext cx="2298426" cy="479233"/>
          </a:xfrm>
          <a:prstGeom prst="rect">
            <a:avLst/>
          </a:prstGeom>
        </p:spPr>
      </p:pic>
      <p:sp>
        <p:nvSpPr>
          <p:cNvPr id="217" name="TextBox 216">
            <a:extLst>
              <a:ext uri="{FF2B5EF4-FFF2-40B4-BE49-F238E27FC236}">
                <a16:creationId xmlns:a16="http://schemas.microsoft.com/office/drawing/2014/main" id="{936C5409-7A20-6D9E-19DE-26B83DA3A466}"/>
              </a:ext>
            </a:extLst>
          </p:cNvPr>
          <p:cNvSpPr txBox="1"/>
          <p:nvPr/>
        </p:nvSpPr>
        <p:spPr>
          <a:xfrm>
            <a:off x="4348489" y="-29995"/>
            <a:ext cx="408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공장 심사 순서 </a:t>
            </a:r>
          </a:p>
        </p:txBody>
      </p:sp>
    </p:spTree>
    <p:extLst>
      <p:ext uri="{BB962C8B-B14F-4D97-AF65-F5344CB8AC3E}">
        <p14:creationId xmlns:p14="http://schemas.microsoft.com/office/powerpoint/2010/main" val="1927185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FD3AB38-A83F-0C8B-6E67-AF39C326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4649" y="286358"/>
            <a:ext cx="1125857" cy="365125"/>
          </a:xfrm>
        </p:spPr>
        <p:txBody>
          <a:bodyPr/>
          <a:lstStyle/>
          <a:p>
            <a:fld id="{50A9AC5C-D932-4680-ADF8-F66406F2E0FF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B28509-E289-92E4-2850-834D9AD0816B}"/>
              </a:ext>
            </a:extLst>
          </p:cNvPr>
          <p:cNvSpPr txBox="1"/>
          <p:nvPr/>
        </p:nvSpPr>
        <p:spPr>
          <a:xfrm>
            <a:off x="2695573" y="4590868"/>
            <a:ext cx="3153911" cy="198358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>
            <a:defPPr>
              <a:defRPr lang="ko-KR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 sz="1100">
                <a:solidFill>
                  <a:schemeClr val="tx2"/>
                </a:solidFill>
              </a:rPr>
              <a:t>법인세 현황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D89966-081A-37FA-044C-4A4FD4D407C5}"/>
              </a:ext>
            </a:extLst>
          </p:cNvPr>
          <p:cNvSpPr txBox="1"/>
          <p:nvPr/>
        </p:nvSpPr>
        <p:spPr>
          <a:xfrm>
            <a:off x="7459666" y="4590868"/>
            <a:ext cx="4200518" cy="198358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>
            <a:defPPr>
              <a:defRPr lang="ko-KR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 sz="1100">
                <a:solidFill>
                  <a:schemeClr val="tx2"/>
                </a:solidFill>
              </a:rPr>
              <a:t>지식재산</a:t>
            </a:r>
          </a:p>
        </p:txBody>
      </p:sp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82E8A142-4949-2034-E7DF-FA92D5475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640733"/>
              </p:ext>
            </p:extLst>
          </p:nvPr>
        </p:nvGraphicFramePr>
        <p:xfrm>
          <a:off x="2695569" y="4962346"/>
          <a:ext cx="4200519" cy="12447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1351">
                  <a:extLst>
                    <a:ext uri="{9D8B030D-6E8A-4147-A177-3AD203B41FA5}">
                      <a16:colId xmlns:a16="http://schemas.microsoft.com/office/drawing/2014/main" val="1784365565"/>
                    </a:ext>
                  </a:extLst>
                </a:gridCol>
                <a:gridCol w="953056">
                  <a:extLst>
                    <a:ext uri="{9D8B030D-6E8A-4147-A177-3AD203B41FA5}">
                      <a16:colId xmlns:a16="http://schemas.microsoft.com/office/drawing/2014/main" val="2263263136"/>
                    </a:ext>
                  </a:extLst>
                </a:gridCol>
                <a:gridCol w="953056">
                  <a:extLst>
                    <a:ext uri="{9D8B030D-6E8A-4147-A177-3AD203B41FA5}">
                      <a16:colId xmlns:a16="http://schemas.microsoft.com/office/drawing/2014/main" val="850260809"/>
                    </a:ext>
                  </a:extLst>
                </a:gridCol>
                <a:gridCol w="953056">
                  <a:extLst>
                    <a:ext uri="{9D8B030D-6E8A-4147-A177-3AD203B41FA5}">
                      <a16:colId xmlns:a16="http://schemas.microsoft.com/office/drawing/2014/main" val="122750945"/>
                    </a:ext>
                  </a:extLst>
                </a:gridCol>
              </a:tblGrid>
              <a:tr h="236779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ko-KR" altLang="en-US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마루 부리OTF 중간"/>
                        </a:rPr>
                        <a:t>구분</a:t>
                      </a:r>
                      <a:endParaRPr sz="800" kern="1200" spc="0">
                        <a:solidFill>
                          <a:schemeClr val="tx2"/>
                        </a:solidFill>
                        <a:latin typeface="+mn-ea"/>
                        <a:ea typeface="+mn-ea"/>
                        <a:cs typeface="마루 부리OTF 중간"/>
                      </a:endParaRPr>
                    </a:p>
                  </a:txBody>
                  <a:tcPr marL="90000" marR="90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560" algn="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en-US" altLang="ko-KR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바탕"/>
                        </a:rPr>
                        <a:t>2020</a:t>
                      </a:r>
                      <a:endParaRPr lang="ko-KR" altLang="en-US" sz="800" kern="1200" spc="0">
                        <a:solidFill>
                          <a:schemeClr val="tx2"/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560" algn="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en-US" altLang="ko-KR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바탕"/>
                        </a:rPr>
                        <a:t>2030</a:t>
                      </a:r>
                      <a:endParaRPr lang="ko-KR" altLang="en-US" sz="800" kern="1200" spc="0">
                        <a:solidFill>
                          <a:schemeClr val="tx2"/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560" algn="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en-US" altLang="ko-KR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바탕"/>
                        </a:rPr>
                        <a:t>2050 </a:t>
                      </a:r>
                      <a:r>
                        <a:rPr lang="ko-KR" altLang="en-US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바탕"/>
                        </a:rPr>
                        <a:t>목표</a:t>
                      </a: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39455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ko-KR" altLang="en-US" sz="8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펜"/>
                          <a:cs typeface="나눔바른펜"/>
                        </a:rPr>
                        <a:t>세전</a:t>
                      </a:r>
                      <a:r>
                        <a:rPr lang="ko-KR" altLang="en-US" sz="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펜"/>
                          <a:cs typeface="나눔바른펜"/>
                        </a:rPr>
                        <a:t> 이익</a:t>
                      </a:r>
                    </a:p>
                  </a:txBody>
                  <a:tcPr marL="90000" marR="90000" marT="36000" marB="3600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바탕"/>
                        </a:rPr>
                        <a:t>32,290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indent="0" algn="r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kern="1200" spc="-3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ea"/>
                          <a:ea typeface="+mn-ea"/>
                          <a:cs typeface="바탕"/>
                        </a:rPr>
                        <a:t>38,204</a:t>
                      </a:r>
                      <a:endParaRPr sz="800" kern="1200" spc="-3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바탕"/>
                        </a:rPr>
                        <a:t>42,441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642301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ko-KR" altLang="en-US" sz="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펜"/>
                          <a:cs typeface="나눔바른펜"/>
                        </a:rPr>
                        <a:t>유효 세율</a:t>
                      </a:r>
                      <a:r>
                        <a:rPr lang="en-US" altLang="ko-KR" sz="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펜"/>
                          <a:cs typeface="나눔바른펜"/>
                        </a:rPr>
                        <a:t>(%)</a:t>
                      </a:r>
                      <a:endParaRPr lang="ko-KR" altLang="en-US" sz="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펜"/>
                        <a:cs typeface="나눔바른펜"/>
                      </a:endParaRPr>
                    </a:p>
                  </a:txBody>
                  <a:tcPr marL="90000" marR="90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바탕"/>
                        </a:rPr>
                        <a:t>24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indent="0" algn="r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kern="1200" spc="-3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ea"/>
                          <a:ea typeface="+mn-ea"/>
                          <a:cs typeface="바탕"/>
                        </a:rPr>
                        <a:t>20</a:t>
                      </a:r>
                      <a:endParaRPr sz="800" kern="1200" spc="-3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바탕"/>
                        </a:rPr>
                        <a:t>20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732064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ko-KR" altLang="en-US" sz="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펜"/>
                          <a:cs typeface="나눔바른펜"/>
                        </a:rPr>
                        <a:t>납부 세액</a:t>
                      </a:r>
                    </a:p>
                  </a:txBody>
                  <a:tcPr marL="90000" marR="90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바탕"/>
                        </a:rPr>
                        <a:t>11,908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indent="0" algn="r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kern="1200" spc="-3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ea"/>
                          <a:ea typeface="+mn-ea"/>
                          <a:cs typeface="바탕"/>
                        </a:rPr>
                        <a:t>14,242</a:t>
                      </a:r>
                      <a:endParaRPr sz="800" kern="1200" spc="-3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바탕"/>
                        </a:rPr>
                        <a:t>18,024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473119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35560" algn="l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ko-KR" altLang="en-US" sz="800" kern="1200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바탕"/>
                        </a:rPr>
                        <a:t>납부 세율</a:t>
                      </a:r>
                      <a:r>
                        <a:rPr lang="en-US" altLang="ko-KR" sz="800" kern="1200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바탕"/>
                        </a:rPr>
                        <a:t>(%)</a:t>
                      </a:r>
                      <a:endParaRPr lang="ko-KR" altLang="en-US" sz="800" kern="1200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90000" marR="90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바탕"/>
                        </a:rPr>
                        <a:t>25.5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indent="0" algn="r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kern="1200" spc="-3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ea"/>
                          <a:ea typeface="+mn-ea"/>
                          <a:cs typeface="바탕"/>
                        </a:rPr>
                        <a:t>26.8</a:t>
                      </a:r>
                      <a:endParaRPr sz="800" kern="1200" spc="-3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바탕"/>
                        </a:rPr>
                        <a:t>30.8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6698524"/>
                  </a:ext>
                </a:extLst>
              </a:tr>
            </a:tbl>
          </a:graphicData>
        </a:graphic>
      </p:graphicFrame>
      <p:graphicFrame>
        <p:nvGraphicFramePr>
          <p:cNvPr id="84" name="표 83">
            <a:extLst>
              <a:ext uri="{FF2B5EF4-FFF2-40B4-BE49-F238E27FC236}">
                <a16:creationId xmlns:a16="http://schemas.microsoft.com/office/drawing/2014/main" id="{B021E16E-08DC-A1B5-9330-46B0FC9E3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513514"/>
              </p:ext>
            </p:extLst>
          </p:nvPr>
        </p:nvGraphicFramePr>
        <p:xfrm>
          <a:off x="7459667" y="4923946"/>
          <a:ext cx="4200521" cy="8127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4243">
                  <a:extLst>
                    <a:ext uri="{9D8B030D-6E8A-4147-A177-3AD203B41FA5}">
                      <a16:colId xmlns:a16="http://schemas.microsoft.com/office/drawing/2014/main" val="1784365565"/>
                    </a:ext>
                  </a:extLst>
                </a:gridCol>
                <a:gridCol w="549212">
                  <a:extLst>
                    <a:ext uri="{9D8B030D-6E8A-4147-A177-3AD203B41FA5}">
                      <a16:colId xmlns:a16="http://schemas.microsoft.com/office/drawing/2014/main" val="2263263136"/>
                    </a:ext>
                  </a:extLst>
                </a:gridCol>
                <a:gridCol w="1328533">
                  <a:extLst>
                    <a:ext uri="{9D8B030D-6E8A-4147-A177-3AD203B41FA5}">
                      <a16:colId xmlns:a16="http://schemas.microsoft.com/office/drawing/2014/main" val="850260809"/>
                    </a:ext>
                  </a:extLst>
                </a:gridCol>
                <a:gridCol w="1328533">
                  <a:extLst>
                    <a:ext uri="{9D8B030D-6E8A-4147-A177-3AD203B41FA5}">
                      <a16:colId xmlns:a16="http://schemas.microsoft.com/office/drawing/2014/main" val="122750945"/>
                    </a:ext>
                  </a:extLst>
                </a:gridCol>
              </a:tblGrid>
              <a:tr h="236779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ko-KR" altLang="en-US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마루 부리OTF 중간"/>
                        </a:rPr>
                        <a:t>구분</a:t>
                      </a:r>
                      <a:endParaRPr sz="800" kern="1200" spc="0">
                        <a:solidFill>
                          <a:schemeClr val="tx2"/>
                        </a:solidFill>
                        <a:latin typeface="+mn-ea"/>
                        <a:ea typeface="+mn-ea"/>
                        <a:cs typeface="마루 부리OTF 중간"/>
                      </a:endParaRPr>
                    </a:p>
                  </a:txBody>
                  <a:tcPr marL="90000" marR="90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560" algn="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ko-KR" altLang="en-US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바탕"/>
                        </a:rPr>
                        <a:t>단위</a:t>
                      </a: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560" algn="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en-US" altLang="ko-KR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바탕"/>
                        </a:rPr>
                        <a:t>2030</a:t>
                      </a:r>
                      <a:endParaRPr lang="ko-KR" altLang="en-US" sz="800" kern="1200" spc="0">
                        <a:solidFill>
                          <a:schemeClr val="tx2"/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560" algn="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en-US" altLang="ko-KR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바탕"/>
                        </a:rPr>
                        <a:t>2050 </a:t>
                      </a:r>
                      <a:r>
                        <a:rPr lang="ko-KR" altLang="en-US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바탕"/>
                        </a:rPr>
                        <a:t>목표</a:t>
                      </a: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39455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ko-KR" altLang="en-US" sz="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펜"/>
                          <a:cs typeface="나눔바른펜"/>
                        </a:rPr>
                        <a:t>특허 출원 건수</a:t>
                      </a:r>
                    </a:p>
                  </a:txBody>
                  <a:tcPr marL="90000" marR="90000" marT="36000" marB="3600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바탕"/>
                        </a:rPr>
                        <a:t>연도별</a:t>
                      </a:r>
                    </a:p>
                  </a:txBody>
                  <a:tcPr marL="36000" marR="36000" marT="36000" marB="3600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indent="0" algn="r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kern="1200" spc="-3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ea"/>
                          <a:ea typeface="+mn-ea"/>
                          <a:cs typeface="바탕"/>
                        </a:rPr>
                        <a:t>12</a:t>
                      </a:r>
                      <a:endParaRPr sz="800" kern="1200" spc="-3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바탕"/>
                        </a:rPr>
                        <a:t>30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642301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lang="ko-KR" altLang="en-US" sz="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바른펜"/>
                        <a:cs typeface="나눔바른펜"/>
                      </a:endParaRPr>
                    </a:p>
                  </a:txBody>
                  <a:tcPr marL="90000" marR="90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바탕"/>
                        </a:rPr>
                        <a:t>누적</a:t>
                      </a: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indent="0" algn="r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kern="1200" spc="-3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ea"/>
                          <a:ea typeface="+mn-ea"/>
                          <a:cs typeface="바탕"/>
                        </a:rPr>
                        <a:t>88</a:t>
                      </a:r>
                      <a:endParaRPr sz="800" kern="1200" spc="-3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바탕"/>
                        </a:rPr>
                        <a:t>99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7320649"/>
                  </a:ext>
                </a:extLst>
              </a:tr>
            </a:tbl>
          </a:graphicData>
        </a:graphic>
      </p:graphicFrame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8CEA8C70-09FC-6FA9-5526-D458CA172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631604"/>
              </p:ext>
            </p:extLst>
          </p:nvPr>
        </p:nvGraphicFramePr>
        <p:xfrm>
          <a:off x="2695568" y="1840426"/>
          <a:ext cx="8964622" cy="1943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824">
                  <a:extLst>
                    <a:ext uri="{9D8B030D-6E8A-4147-A177-3AD203B41FA5}">
                      <a16:colId xmlns:a16="http://schemas.microsoft.com/office/drawing/2014/main" val="1784365565"/>
                    </a:ext>
                  </a:extLst>
                </a:gridCol>
                <a:gridCol w="1370398">
                  <a:extLst>
                    <a:ext uri="{9D8B030D-6E8A-4147-A177-3AD203B41FA5}">
                      <a16:colId xmlns:a16="http://schemas.microsoft.com/office/drawing/2014/main" val="2251864321"/>
                    </a:ext>
                  </a:extLst>
                </a:gridCol>
                <a:gridCol w="1469850">
                  <a:extLst>
                    <a:ext uri="{9D8B030D-6E8A-4147-A177-3AD203B41FA5}">
                      <a16:colId xmlns:a16="http://schemas.microsoft.com/office/drawing/2014/main" val="2263263136"/>
                    </a:ext>
                  </a:extLst>
                </a:gridCol>
                <a:gridCol w="1469850">
                  <a:extLst>
                    <a:ext uri="{9D8B030D-6E8A-4147-A177-3AD203B41FA5}">
                      <a16:colId xmlns:a16="http://schemas.microsoft.com/office/drawing/2014/main" val="2869040854"/>
                    </a:ext>
                  </a:extLst>
                </a:gridCol>
                <a:gridCol w="1469850">
                  <a:extLst>
                    <a:ext uri="{9D8B030D-6E8A-4147-A177-3AD203B41FA5}">
                      <a16:colId xmlns:a16="http://schemas.microsoft.com/office/drawing/2014/main" val="1764968571"/>
                    </a:ext>
                  </a:extLst>
                </a:gridCol>
                <a:gridCol w="1469850">
                  <a:extLst>
                    <a:ext uri="{9D8B030D-6E8A-4147-A177-3AD203B41FA5}">
                      <a16:colId xmlns:a16="http://schemas.microsoft.com/office/drawing/2014/main" val="3743564248"/>
                    </a:ext>
                  </a:extLst>
                </a:gridCol>
              </a:tblGrid>
              <a:tr h="26702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ko-KR" altLang="en-US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마루 부리OTF 중간"/>
                        </a:rPr>
                        <a:t>구분</a:t>
                      </a:r>
                      <a:endParaRPr sz="800" kern="1200" spc="0">
                        <a:solidFill>
                          <a:schemeClr val="tx2"/>
                        </a:solidFill>
                        <a:latin typeface="+mn-ea"/>
                        <a:ea typeface="+mn-ea"/>
                        <a:cs typeface="마루 부리OTF 중간"/>
                      </a:endParaRPr>
                    </a:p>
                  </a:txBody>
                  <a:tcPr marL="90000" marR="90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56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ko-KR" altLang="en-US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마루 부리OTF 중간"/>
                        </a:rPr>
                        <a:t>단위</a:t>
                      </a:r>
                      <a:endParaRPr sz="800" kern="1200" spc="0">
                        <a:solidFill>
                          <a:schemeClr val="tx2"/>
                        </a:solidFill>
                        <a:latin typeface="+mn-ea"/>
                        <a:ea typeface="+mn-ea"/>
                        <a:cs typeface="마루 부리OTF 중간"/>
                      </a:endParaRPr>
                    </a:p>
                  </a:txBody>
                  <a:tcPr marL="90000" marR="90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556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en-US" altLang="ko-KR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바탕"/>
                        </a:rPr>
                        <a:t>2029</a:t>
                      </a:r>
                      <a:endParaRPr lang="ko-KR" altLang="en-US" sz="800" kern="1200" spc="0">
                        <a:solidFill>
                          <a:schemeClr val="tx2"/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5560" algn="l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lang="ko-KR" altLang="en-US" sz="800" kern="1200" spc="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3556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en-US" altLang="ko-KR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바탕"/>
                        </a:rPr>
                        <a:t>2030</a:t>
                      </a:r>
                      <a:endParaRPr lang="ko-KR" altLang="en-US" sz="800" kern="1200" spc="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5560" algn="l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lang="ko-KR" altLang="en-US" sz="800" kern="1200" spc="0" dirty="0">
                        <a:solidFill>
                          <a:schemeClr val="tx2"/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394551"/>
                  </a:ext>
                </a:extLst>
              </a:tr>
              <a:tr h="236779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800" kern="1200" spc="0">
                        <a:solidFill>
                          <a:schemeClr val="tx2"/>
                        </a:solidFill>
                        <a:latin typeface="+mn-ea"/>
                        <a:ea typeface="+mn-ea"/>
                        <a:cs typeface="마루 부리OTF 중간"/>
                      </a:endParaRPr>
                    </a:p>
                  </a:txBody>
                  <a:tcPr marL="90000" marR="90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56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endParaRPr sz="800" kern="1200" spc="0">
                        <a:solidFill>
                          <a:schemeClr val="tx2"/>
                        </a:solidFill>
                        <a:latin typeface="+mn-ea"/>
                        <a:ea typeface="+mn-ea"/>
                        <a:cs typeface="마루 부리OTF 중간"/>
                      </a:endParaRPr>
                    </a:p>
                  </a:txBody>
                  <a:tcPr marL="90000" marR="90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56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ko-KR" altLang="en-US" sz="800" b="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마루 부리OTF 중간"/>
                        </a:rPr>
                        <a:t>해외</a:t>
                      </a: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56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마루 부리OTF 중간"/>
                        </a:rPr>
                        <a:t>국내</a:t>
                      </a: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56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ko-KR" altLang="en-US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마루 부리OTF 중간"/>
                        </a:rPr>
                        <a:t>해외</a:t>
                      </a: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556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0">
                          <a:solidFill>
                            <a:schemeClr val="tx2"/>
                          </a:solidFill>
                          <a:latin typeface="+mn-ea"/>
                          <a:ea typeface="+mn-ea"/>
                          <a:cs typeface="마루 부리OTF 중간"/>
                        </a:rPr>
                        <a:t>국내</a:t>
                      </a: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35014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ko-KR" altLang="en-US" sz="8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펜"/>
                          <a:ea typeface="+mn-ea"/>
                          <a:cs typeface="나눔바른펜"/>
                        </a:rPr>
                        <a:t>총 영업이익</a:t>
                      </a:r>
                    </a:p>
                  </a:txBody>
                  <a:tcPr marL="90000" marR="90000" marT="36000" marB="3600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105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+mn-cs"/>
                        </a:rPr>
                        <a:t>억원</a:t>
                      </a:r>
                      <a:endParaRPr kumimoji="0" lang="en-US" altLang="ko-KR" sz="800" b="0" i="0" u="none" strike="noStrike" kern="1200" cap="none" spc="105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+mn-cs"/>
                      </a:endParaRPr>
                    </a:p>
                  </a:txBody>
                  <a:tcPr marL="90000" marR="90000" marT="36000" marB="3600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바탕"/>
                        </a:rPr>
                        <a:t>525,547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indent="0" algn="r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kern="1200" spc="-3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ea"/>
                          <a:ea typeface="+mn-ea"/>
                          <a:cs typeface="바탕"/>
                        </a:rPr>
                        <a:t>905,221</a:t>
                      </a:r>
                      <a:endParaRPr sz="800" kern="1200" spc="-3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바탕"/>
                        </a:rPr>
                        <a:t>267,322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바탕"/>
                        </a:rPr>
                        <a:t>542,130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642301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ko-KR" altLang="en-US" sz="8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펜"/>
                          <a:ea typeface="+mn-ea"/>
                          <a:cs typeface="나눔바른펜"/>
                        </a:rPr>
                        <a:t>순 영업이익</a:t>
                      </a:r>
                    </a:p>
                  </a:txBody>
                  <a:tcPr marL="90000" marR="90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105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+mn-cs"/>
                        </a:rPr>
                        <a:t>억원</a:t>
                      </a:r>
                      <a:endParaRPr kumimoji="0" lang="en-US" altLang="ko-KR" sz="800" b="0" i="0" u="none" strike="noStrike" kern="1200" cap="none" spc="105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+mn-cs"/>
                      </a:endParaRPr>
                    </a:p>
                  </a:txBody>
                  <a:tcPr marL="90000" marR="90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바탕"/>
                        </a:rPr>
                        <a:t>493,245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indent="0" algn="r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kern="1200" spc="-3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ea"/>
                          <a:ea typeface="+mn-ea"/>
                          <a:cs typeface="바탕"/>
                        </a:rPr>
                        <a:t>820,350</a:t>
                      </a:r>
                      <a:endParaRPr sz="800" kern="1200" spc="-3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바탕"/>
                        </a:rPr>
                        <a:t>159,434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바탕"/>
                        </a:rPr>
                        <a:t>395,200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31515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5560" algn="l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lang="ko-KR" altLang="en-US" sz="8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펜"/>
                          <a:ea typeface="+mn-ea"/>
                          <a:cs typeface="바탕"/>
                        </a:rPr>
                        <a:t>영업이익</a:t>
                      </a:r>
                    </a:p>
                  </a:txBody>
                  <a:tcPr marL="90000" marR="90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105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+mn-cs"/>
                        </a:rPr>
                        <a:t>억원</a:t>
                      </a:r>
                      <a:endParaRPr kumimoji="0" lang="en-US" altLang="ko-KR" sz="800" b="0" i="0" u="none" strike="noStrike" kern="1200" cap="none" spc="105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+mn-cs"/>
                      </a:endParaRPr>
                    </a:p>
                  </a:txBody>
                  <a:tcPr marL="90000" marR="90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바탕"/>
                        </a:rPr>
                        <a:t>608,604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indent="0" algn="r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kern="1200" spc="-3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ea"/>
                          <a:ea typeface="+mn-ea"/>
                          <a:cs typeface="바탕"/>
                        </a:rPr>
                        <a:t>305,412</a:t>
                      </a:r>
                      <a:endParaRPr sz="800" kern="1200" spc="-3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바탕"/>
                        </a:rPr>
                        <a:t>953,232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바탕"/>
                        </a:rPr>
                        <a:t>612,602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7474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ko-KR" altLang="en-US" sz="8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펜"/>
                          <a:ea typeface="+mn-ea"/>
                          <a:cs typeface="나눔바른펜"/>
                        </a:rPr>
                        <a:t>당기 순이익</a:t>
                      </a:r>
                    </a:p>
                  </a:txBody>
                  <a:tcPr marL="90000" marR="90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105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+mn-cs"/>
                        </a:rPr>
                        <a:t>억원</a:t>
                      </a:r>
                      <a:endParaRPr kumimoji="0" lang="en-US" altLang="ko-KR" sz="800" b="0" i="0" u="none" strike="noStrike" kern="1200" cap="none" spc="105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+mn-cs"/>
                      </a:endParaRPr>
                    </a:p>
                  </a:txBody>
                  <a:tcPr marL="90000" marR="90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바탕"/>
                        </a:rPr>
                        <a:t>135,999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indent="0" algn="r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kern="1200" spc="-3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ea"/>
                          <a:ea typeface="+mn-ea"/>
                          <a:cs typeface="바탕"/>
                        </a:rPr>
                        <a:t>246,388</a:t>
                      </a:r>
                      <a:endParaRPr sz="800" kern="1200" spc="-3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바탕"/>
                        </a:rPr>
                        <a:t>298,419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바탕"/>
                        </a:rPr>
                        <a:t>146,800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732064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ko-KR" altLang="en-US" sz="8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바른펜"/>
                          <a:ea typeface="+mn-ea"/>
                          <a:cs typeface="나눔바른펜"/>
                        </a:rPr>
                        <a:t>당기 총 포괄 이익</a:t>
                      </a:r>
                    </a:p>
                  </a:txBody>
                  <a:tcPr marL="90000" marR="90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105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+mn-cs"/>
                        </a:rPr>
                        <a:t>억원</a:t>
                      </a:r>
                      <a:endParaRPr kumimoji="0" lang="en-US" altLang="ko-KR" sz="800" b="0" i="0" u="none" strike="noStrike" kern="1200" cap="none" spc="105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+mn-cs"/>
                      </a:endParaRPr>
                    </a:p>
                  </a:txBody>
                  <a:tcPr marL="90000" marR="90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바탕"/>
                        </a:rPr>
                        <a:t>135,200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indent="0" algn="r">
                        <a:lnSpc>
                          <a:spcPct val="100000"/>
                        </a:lnSpc>
                        <a:spcBef>
                          <a:spcPts val="8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800" kern="1200" spc="-3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ea"/>
                          <a:ea typeface="+mn-ea"/>
                          <a:cs typeface="바탕"/>
                        </a:rPr>
                        <a:t>264,455</a:t>
                      </a:r>
                      <a:endParaRPr sz="800" kern="1200" spc="-3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바탕"/>
                        </a:rPr>
                        <a:t>216,032</a:t>
                      </a:r>
                      <a:endParaRPr kumimoji="0" lang="ko-KR" altLang="en-US" sz="800" b="0" i="0" u="none" strike="noStrike" kern="1200" cap="none" spc="-3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556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spc="-3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Pretendard"/>
                          <a:ea typeface="Pretendard"/>
                          <a:cs typeface="바탕"/>
                        </a:rPr>
                        <a:t>38,500</a:t>
                      </a:r>
                      <a:endParaRPr kumimoji="0" lang="ko-KR" altLang="en-US" sz="800" b="0" i="0" u="none" strike="noStrike" kern="1200" cap="none" spc="-3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Pretendard"/>
                        <a:ea typeface="Pretendard"/>
                        <a:cs typeface="바탕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473119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CA825BD-5BDD-C3AD-349E-6D0C2D0EA492}"/>
              </a:ext>
            </a:extLst>
          </p:cNvPr>
          <p:cNvSpPr txBox="1"/>
          <p:nvPr/>
        </p:nvSpPr>
        <p:spPr>
          <a:xfrm>
            <a:off x="2695575" y="1485910"/>
            <a:ext cx="8964609" cy="198358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1100">
                <a:solidFill>
                  <a:schemeClr val="tx2"/>
                </a:solidFill>
                <a:latin typeface="+mj-ea"/>
                <a:ea typeface="+mj-ea"/>
              </a:rPr>
              <a:t>재무정보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FB9AC71-C737-8C75-2502-6CBF027A9C3D}"/>
              </a:ext>
            </a:extLst>
          </p:cNvPr>
          <p:cNvSpPr/>
          <p:nvPr/>
        </p:nvSpPr>
        <p:spPr>
          <a:xfrm>
            <a:off x="1" y="0"/>
            <a:ext cx="216444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BBB8DE-20F3-C44A-A8BA-F006D5FE6BD7}"/>
              </a:ext>
            </a:extLst>
          </p:cNvPr>
          <p:cNvSpPr txBox="1"/>
          <p:nvPr/>
        </p:nvSpPr>
        <p:spPr>
          <a:xfrm>
            <a:off x="457510" y="651483"/>
            <a:ext cx="1706936" cy="336858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en-US" altLang="ko-KR" sz="1000">
                <a:solidFill>
                  <a:schemeClr val="tx2"/>
                </a:solidFill>
                <a:ea typeface="+mj-ea"/>
              </a:rPr>
              <a:t>Construction Innovation,</a:t>
            </a:r>
            <a:br>
              <a:rPr lang="en-US" altLang="ko-KR" sz="1000">
                <a:solidFill>
                  <a:schemeClr val="tx2"/>
                </a:solidFill>
                <a:ea typeface="+mj-ea"/>
              </a:rPr>
            </a:br>
            <a:r>
              <a:rPr lang="en-US" altLang="ko-KR" sz="1000">
                <a:solidFill>
                  <a:schemeClr val="tx2"/>
                </a:solidFill>
                <a:ea typeface="+mj-ea"/>
              </a:rPr>
              <a:t>Sustainable Growth.</a:t>
            </a:r>
            <a:endParaRPr lang="ko-KR" altLang="en-US" sz="1000">
              <a:solidFill>
                <a:schemeClr val="tx2"/>
              </a:solidFill>
              <a:ea typeface="+mj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6FB77-BA60-F728-B5AD-D9A6EF9111FE}"/>
              </a:ext>
            </a:extLst>
          </p:cNvPr>
          <p:cNvSpPr txBox="1"/>
          <p:nvPr/>
        </p:nvSpPr>
        <p:spPr>
          <a:xfrm>
            <a:off x="457510" y="1117036"/>
            <a:ext cx="1706936" cy="152192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en-US" altLang="ko-KR" sz="800" spc="-10">
                <a:solidFill>
                  <a:schemeClr val="accent1"/>
                </a:solidFill>
                <a:latin typeface="+mn-ea"/>
              </a:rPr>
              <a:t>2030 ESG </a:t>
            </a:r>
            <a:r>
              <a:rPr lang="ko-KR" altLang="en-US" sz="800" spc="-10">
                <a:solidFill>
                  <a:schemeClr val="accent1"/>
                </a:solidFill>
                <a:latin typeface="+mn-ea"/>
              </a:rPr>
              <a:t>지속가능경영보고서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98E7EC4-2633-8CC9-0C39-BD2813B6E392}"/>
              </a:ext>
            </a:extLst>
          </p:cNvPr>
          <p:cNvGrpSpPr/>
          <p:nvPr/>
        </p:nvGrpSpPr>
        <p:grpSpPr>
          <a:xfrm>
            <a:off x="1" y="5372172"/>
            <a:ext cx="2164444" cy="1485827"/>
            <a:chOff x="1" y="5372172"/>
            <a:chExt cx="2164444" cy="1485827"/>
          </a:xfrm>
        </p:grpSpPr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8B92C25C-1B55-6B4E-BE11-902D544E2A90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6F791C53-1A0C-5533-4934-8BA7E766EF97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32" name="TextBox 31">
            <a:hlinkClick r:id="rId3" action="ppaction://hlinksldjump"/>
            <a:extLst>
              <a:ext uri="{FF2B5EF4-FFF2-40B4-BE49-F238E27FC236}">
                <a16:creationId xmlns:a16="http://schemas.microsoft.com/office/drawing/2014/main" id="{EEA562AF-B42B-8A26-5CA9-807E6264CE12}"/>
              </a:ext>
            </a:extLst>
          </p:cNvPr>
          <p:cNvSpPr txBox="1"/>
          <p:nvPr/>
        </p:nvSpPr>
        <p:spPr>
          <a:xfrm>
            <a:off x="457510" y="324157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>
                <a:solidFill>
                  <a:schemeClr val="tx2"/>
                </a:solidFill>
                <a:latin typeface="+mj-ea"/>
                <a:ea typeface="+mj-ea"/>
              </a:rPr>
              <a:t>APPENDIX</a:t>
            </a:r>
          </a:p>
        </p:txBody>
      </p:sp>
      <p:sp>
        <p:nvSpPr>
          <p:cNvPr id="33" name="TextBox 32">
            <a:hlinkClick r:id="rId3" action="ppaction://hlinksldjump"/>
            <a:extLst>
              <a:ext uri="{FF2B5EF4-FFF2-40B4-BE49-F238E27FC236}">
                <a16:creationId xmlns:a16="http://schemas.microsoft.com/office/drawing/2014/main" id="{1B287A7C-2F39-1620-92D9-539F1FA29257}"/>
              </a:ext>
            </a:extLst>
          </p:cNvPr>
          <p:cNvSpPr txBox="1"/>
          <p:nvPr/>
        </p:nvSpPr>
        <p:spPr>
          <a:xfrm>
            <a:off x="457510" y="3492852"/>
            <a:ext cx="1706935" cy="136803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defRPr/>
            </a:pPr>
            <a:r>
              <a:rPr lang="en-US" altLang="ko-KR" sz="700">
                <a:solidFill>
                  <a:schemeClr val="tx2"/>
                </a:solidFill>
                <a:latin typeface="+mn-ea"/>
              </a:rPr>
              <a:t>Performance Data</a:t>
            </a:r>
          </a:p>
        </p:txBody>
      </p:sp>
      <p:sp>
        <p:nvSpPr>
          <p:cNvPr id="34" name="TextBox 33">
            <a:hlinkClick r:id="" action="ppaction://noaction"/>
            <a:extLst>
              <a:ext uri="{FF2B5EF4-FFF2-40B4-BE49-F238E27FC236}">
                <a16:creationId xmlns:a16="http://schemas.microsoft.com/office/drawing/2014/main" id="{7A4D227B-B1B8-5AE6-8469-636C69954C02}"/>
              </a:ext>
            </a:extLst>
          </p:cNvPr>
          <p:cNvSpPr txBox="1"/>
          <p:nvPr/>
        </p:nvSpPr>
        <p:spPr>
          <a:xfrm>
            <a:off x="457510" y="3655639"/>
            <a:ext cx="1706935" cy="136803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defRPr/>
            </a:pPr>
            <a:r>
              <a:rPr lang="en-US" altLang="ko-KR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GRI</a:t>
            </a:r>
            <a:r>
              <a:rPr lang="ko-KR" alt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 </a:t>
            </a:r>
            <a:r>
              <a:rPr lang="en-US" altLang="ko-KR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Index</a:t>
            </a:r>
          </a:p>
        </p:txBody>
      </p:sp>
      <p:sp>
        <p:nvSpPr>
          <p:cNvPr id="35" name="TextBox 34">
            <a:hlinkClick r:id="" action="ppaction://noaction"/>
            <a:extLst>
              <a:ext uri="{FF2B5EF4-FFF2-40B4-BE49-F238E27FC236}">
                <a16:creationId xmlns:a16="http://schemas.microsoft.com/office/drawing/2014/main" id="{151B7DC4-0BC1-EEF5-44DA-018379A232A2}"/>
              </a:ext>
            </a:extLst>
          </p:cNvPr>
          <p:cNvSpPr txBox="1"/>
          <p:nvPr/>
        </p:nvSpPr>
        <p:spPr>
          <a:xfrm>
            <a:off x="457510" y="3818426"/>
            <a:ext cx="1706935" cy="136803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defRPr/>
            </a:pPr>
            <a:r>
              <a:rPr lang="en-US" altLang="ko-KR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SASB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DDAA08-306C-D950-8EC0-55112CE774A9}"/>
              </a:ext>
            </a:extLst>
          </p:cNvPr>
          <p:cNvCxnSpPr>
            <a:cxnSpLocks/>
          </p:cNvCxnSpPr>
          <p:nvPr/>
        </p:nvCxnSpPr>
        <p:spPr>
          <a:xfrm>
            <a:off x="0" y="3152581"/>
            <a:ext cx="216444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hlinkClick r:id="" action="ppaction://noaction"/>
            <a:extLst>
              <a:ext uri="{FF2B5EF4-FFF2-40B4-BE49-F238E27FC236}">
                <a16:creationId xmlns:a16="http://schemas.microsoft.com/office/drawing/2014/main" id="{7A48B805-E7BE-6755-2EFD-469AB361439F}"/>
              </a:ext>
            </a:extLst>
          </p:cNvPr>
          <p:cNvSpPr txBox="1"/>
          <p:nvPr/>
        </p:nvSpPr>
        <p:spPr>
          <a:xfrm>
            <a:off x="457510" y="2911381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GOVERNANCE</a:t>
            </a:r>
          </a:p>
        </p:txBody>
      </p:sp>
      <p:sp>
        <p:nvSpPr>
          <p:cNvPr id="38" name="TextBox 37">
            <a:hlinkClick r:id="" action="ppaction://noaction"/>
            <a:extLst>
              <a:ext uri="{FF2B5EF4-FFF2-40B4-BE49-F238E27FC236}">
                <a16:creationId xmlns:a16="http://schemas.microsoft.com/office/drawing/2014/main" id="{5A4AD646-2030-0664-5EE7-10BCD9DE4C19}"/>
              </a:ext>
            </a:extLst>
          </p:cNvPr>
          <p:cNvSpPr txBox="1"/>
          <p:nvPr/>
        </p:nvSpPr>
        <p:spPr>
          <a:xfrm>
            <a:off x="457510" y="257891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SOCIAL</a:t>
            </a:r>
          </a:p>
        </p:txBody>
      </p:sp>
      <p:sp>
        <p:nvSpPr>
          <p:cNvPr id="39" name="TextBox 38">
            <a:hlinkClick r:id="rId4" action="ppaction://hlinksldjump"/>
            <a:extLst>
              <a:ext uri="{FF2B5EF4-FFF2-40B4-BE49-F238E27FC236}">
                <a16:creationId xmlns:a16="http://schemas.microsoft.com/office/drawing/2014/main" id="{B044F81C-2C06-8BAF-B70C-A923B9AA9A07}"/>
              </a:ext>
            </a:extLst>
          </p:cNvPr>
          <p:cNvSpPr txBox="1"/>
          <p:nvPr/>
        </p:nvSpPr>
        <p:spPr>
          <a:xfrm>
            <a:off x="457510" y="158492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en-US" altLang="ko-KR" sz="80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OVERVIEW</a:t>
            </a:r>
            <a:endParaRPr lang="ko-KR" altLang="en-US" sz="80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40" name="TextBox 39">
            <a:hlinkClick r:id="" action="ppaction://noaction"/>
            <a:extLst>
              <a:ext uri="{FF2B5EF4-FFF2-40B4-BE49-F238E27FC236}">
                <a16:creationId xmlns:a16="http://schemas.microsoft.com/office/drawing/2014/main" id="{15E7C686-27F8-05B0-D9A5-D49DC1053217}"/>
              </a:ext>
            </a:extLst>
          </p:cNvPr>
          <p:cNvSpPr txBox="1"/>
          <p:nvPr/>
        </p:nvSpPr>
        <p:spPr>
          <a:xfrm>
            <a:off x="457510" y="224758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ENVIRONMENT</a:t>
            </a:r>
          </a:p>
        </p:txBody>
      </p:sp>
      <p:sp>
        <p:nvSpPr>
          <p:cNvPr id="41" name="TextBox 40">
            <a:hlinkClick r:id="rId5" action="ppaction://hlinksldjump"/>
            <a:extLst>
              <a:ext uri="{FF2B5EF4-FFF2-40B4-BE49-F238E27FC236}">
                <a16:creationId xmlns:a16="http://schemas.microsoft.com/office/drawing/2014/main" id="{8A17A871-F97C-6EFF-9BEB-937E51584CF7}"/>
              </a:ext>
            </a:extLst>
          </p:cNvPr>
          <p:cNvSpPr txBox="1"/>
          <p:nvPr/>
        </p:nvSpPr>
        <p:spPr>
          <a:xfrm>
            <a:off x="457510" y="191625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en-US" altLang="ko-KR" sz="80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ESG CORE</a:t>
            </a:r>
            <a:endParaRPr lang="ko-KR" altLang="en-US" sz="80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42" name="TextBox 41">
            <a:hlinkClick r:id="" action="ppaction://noaction"/>
            <a:extLst>
              <a:ext uri="{FF2B5EF4-FFF2-40B4-BE49-F238E27FC236}">
                <a16:creationId xmlns:a16="http://schemas.microsoft.com/office/drawing/2014/main" id="{AF4FA8F3-8806-387A-8BB1-31ADE36D9D26}"/>
              </a:ext>
            </a:extLst>
          </p:cNvPr>
          <p:cNvSpPr txBox="1"/>
          <p:nvPr/>
        </p:nvSpPr>
        <p:spPr>
          <a:xfrm>
            <a:off x="457510" y="3978450"/>
            <a:ext cx="1706935" cy="136803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TCFD</a:t>
            </a:r>
            <a:endParaRPr lang="ko-KR" altLang="en-US" sz="700">
              <a:solidFill>
                <a:schemeClr val="tx2">
                  <a:lumMod val="60000"/>
                  <a:lumOff val="40000"/>
                </a:schemeClr>
              </a:solidFill>
              <a:latin typeface="+mn-ea"/>
            </a:endParaRPr>
          </a:p>
        </p:txBody>
      </p:sp>
      <p:sp>
        <p:nvSpPr>
          <p:cNvPr id="43" name="TextBox 42">
            <a:hlinkClick r:id="" action="ppaction://noaction"/>
            <a:extLst>
              <a:ext uri="{FF2B5EF4-FFF2-40B4-BE49-F238E27FC236}">
                <a16:creationId xmlns:a16="http://schemas.microsoft.com/office/drawing/2014/main" id="{F118920C-5237-74CD-1E17-9E2BF3750633}"/>
              </a:ext>
            </a:extLst>
          </p:cNvPr>
          <p:cNvSpPr txBox="1"/>
          <p:nvPr/>
        </p:nvSpPr>
        <p:spPr>
          <a:xfrm>
            <a:off x="457510" y="4138474"/>
            <a:ext cx="1706935" cy="136803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제 </a:t>
            </a:r>
            <a:r>
              <a:rPr lang="en-US" altLang="ko-KR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3</a:t>
            </a:r>
            <a:r>
              <a:rPr lang="ko-KR" alt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자 검증의견서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73CBA91-023D-22F7-4D33-363B2262D838}"/>
              </a:ext>
            </a:extLst>
          </p:cNvPr>
          <p:cNvSpPr/>
          <p:nvPr/>
        </p:nvSpPr>
        <p:spPr>
          <a:xfrm>
            <a:off x="0" y="0"/>
            <a:ext cx="216444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6D8B85FB-BD4B-4E96-18F8-E96746399069}"/>
              </a:ext>
            </a:extLst>
          </p:cNvPr>
          <p:cNvSpPr txBox="1"/>
          <p:nvPr/>
        </p:nvSpPr>
        <p:spPr>
          <a:xfrm>
            <a:off x="457510" y="158492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구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. FDA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조사관 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(Robert </a:t>
            </a:r>
            <a:r>
              <a:rPr lang="en-US" altLang="ko-KR" sz="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J.Martin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)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F1D72711-086B-E973-27BF-BCBF8BB1F26F}"/>
              </a:ext>
            </a:extLst>
          </p:cNvPr>
          <p:cNvSpPr txBox="1"/>
          <p:nvPr/>
        </p:nvSpPr>
        <p:spPr>
          <a:xfrm>
            <a:off x="457509" y="191625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질의 응답 </a:t>
            </a:r>
            <a:r>
              <a:rPr lang="en-US" altLang="ko-KR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(1,2,3,4,5,6,7)</a:t>
            </a: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id="{9AFC331C-5F89-45BB-CF80-C7C6E7C98A26}"/>
              </a:ext>
            </a:extLst>
          </p:cNvPr>
          <p:cNvSpPr txBox="1"/>
          <p:nvPr/>
        </p:nvSpPr>
        <p:spPr>
          <a:xfrm>
            <a:off x="457510" y="2179615"/>
            <a:ext cx="1706935" cy="288127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Drug Inspection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심사결과 및 진행상황 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8DDB99DF-1ABE-EA5D-F22D-A791438363D4}"/>
              </a:ext>
            </a:extLst>
          </p:cNvPr>
          <p:cNvSpPr txBox="1"/>
          <p:nvPr/>
        </p:nvSpPr>
        <p:spPr>
          <a:xfrm>
            <a:off x="457510" y="257891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OTC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공장심사  순서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6C31027F-7600-715A-9BD4-1C848904B4E9}"/>
              </a:ext>
            </a:extLst>
          </p:cNvPr>
          <p:cNvSpPr txBox="1"/>
          <p:nvPr/>
        </p:nvSpPr>
        <p:spPr>
          <a:xfrm>
            <a:off x="457510" y="291024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rgbClr val="FF0000"/>
                </a:solidFill>
                <a:latin typeface="+mj-ea"/>
                <a:ea typeface="+mj-ea"/>
              </a:rPr>
              <a:t>Two Track </a:t>
            </a:r>
            <a:r>
              <a:rPr lang="ko-KR" altLang="en-US" sz="800" dirty="0">
                <a:solidFill>
                  <a:srgbClr val="FF0000"/>
                </a:solidFill>
                <a:latin typeface="+mj-ea"/>
                <a:ea typeface="+mj-ea"/>
              </a:rPr>
              <a:t>전략</a:t>
            </a:r>
          </a:p>
        </p:txBody>
      </p:sp>
      <p:sp>
        <p:nvSpPr>
          <p:cNvPr id="10" name="TextBox 9">
            <a:hlinkClick r:id="rId3" action="ppaction://hlinksldjump"/>
            <a:extLst>
              <a:ext uri="{FF2B5EF4-FFF2-40B4-BE49-F238E27FC236}">
                <a16:creationId xmlns:a16="http://schemas.microsoft.com/office/drawing/2014/main" id="{42811E49-2A73-EBFF-7129-F813F75557AC}"/>
              </a:ext>
            </a:extLst>
          </p:cNvPr>
          <p:cNvSpPr txBox="1"/>
          <p:nvPr/>
        </p:nvSpPr>
        <p:spPr>
          <a:xfrm>
            <a:off x="457510" y="324157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설비 예상투자 비용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FE713B-8777-2BE8-2AFE-D508E870F2EC}"/>
              </a:ext>
            </a:extLst>
          </p:cNvPr>
          <p:cNvSpPr txBox="1"/>
          <p:nvPr/>
        </p:nvSpPr>
        <p:spPr>
          <a:xfrm>
            <a:off x="457510" y="651483"/>
            <a:ext cx="1706936" cy="182970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1000" dirty="0">
                <a:solidFill>
                  <a:schemeClr val="tx2"/>
                </a:solidFill>
                <a:ea typeface="+mj-ea"/>
              </a:rPr>
              <a:t>미국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FDA OTC </a:t>
            </a:r>
            <a:r>
              <a:rPr lang="ko-KR" altLang="en-US" sz="1000" dirty="0">
                <a:solidFill>
                  <a:schemeClr val="tx2"/>
                </a:solidFill>
                <a:ea typeface="+mj-ea"/>
              </a:rPr>
              <a:t>실시간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Q&amp;A</a:t>
            </a:r>
            <a:endParaRPr lang="ko-KR" altLang="en-US" sz="1000" dirty="0">
              <a:solidFill>
                <a:schemeClr val="tx2"/>
              </a:solidFill>
              <a:ea typeface="+mj-ea"/>
            </a:endParaRPr>
          </a:p>
        </p:txBody>
      </p:sp>
      <p:sp>
        <p:nvSpPr>
          <p:cNvPr id="19" name="TextBox 18">
            <a:hlinkClick r:id="rId3" action="ppaction://hlinksldjump"/>
            <a:extLst>
              <a:ext uri="{FF2B5EF4-FFF2-40B4-BE49-F238E27FC236}">
                <a16:creationId xmlns:a16="http://schemas.microsoft.com/office/drawing/2014/main" id="{EF3189B8-B90E-BBA6-5321-540C00F0049D}"/>
              </a:ext>
            </a:extLst>
          </p:cNvPr>
          <p:cNvSpPr txBox="1"/>
          <p:nvPr/>
        </p:nvSpPr>
        <p:spPr>
          <a:xfrm>
            <a:off x="457510" y="3546495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Process Validation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05627549-4493-E799-6844-42162D50186E}"/>
              </a:ext>
            </a:extLst>
          </p:cNvPr>
          <p:cNvGrpSpPr/>
          <p:nvPr/>
        </p:nvGrpSpPr>
        <p:grpSpPr>
          <a:xfrm>
            <a:off x="0" y="5344983"/>
            <a:ext cx="2164444" cy="1485827"/>
            <a:chOff x="1" y="5372172"/>
            <a:chExt cx="2164444" cy="1485827"/>
          </a:xfrm>
        </p:grpSpPr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0EFD555D-2660-6FEF-06F0-968E64C370CD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78AE4001-0A1B-A38E-C86C-6B6175811AFC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pic>
        <p:nvPicPr>
          <p:cNvPr id="26" name="그림 25">
            <a:extLst>
              <a:ext uri="{FF2B5EF4-FFF2-40B4-BE49-F238E27FC236}">
                <a16:creationId xmlns:a16="http://schemas.microsoft.com/office/drawing/2014/main" id="{5463829B-B626-B4F0-0E35-AC8C293E1A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444" y="1068467"/>
            <a:ext cx="10027555" cy="5789531"/>
          </a:xfrm>
          <a:prstGeom prst="rect">
            <a:avLst/>
          </a:prstGeom>
        </p:spPr>
      </p:pic>
      <p:pic>
        <p:nvPicPr>
          <p:cNvPr id="29" name="그림 28" descr="폰트, 그래픽, 텍스트, 스크린샷이(가) 표시된 사진&#10;&#10;자동 생성된 설명">
            <a:extLst>
              <a:ext uri="{FF2B5EF4-FFF2-40B4-BE49-F238E27FC236}">
                <a16:creationId xmlns:a16="http://schemas.microsoft.com/office/drawing/2014/main" id="{6BF163BA-87D2-BE0D-4FE6-8624EECF9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50" y="278745"/>
            <a:ext cx="2298426" cy="479233"/>
          </a:xfrm>
          <a:prstGeom prst="rect">
            <a:avLst/>
          </a:prstGeom>
        </p:spPr>
      </p:pic>
      <p:sp>
        <p:nvSpPr>
          <p:cNvPr id="3" name="실행 단추: 앞으로 또는 다음으로 이동 2">
            <a:hlinkClick r:id="rId8" action="ppaction://hlinkfile" highlightClick="1"/>
            <a:extLst>
              <a:ext uri="{FF2B5EF4-FFF2-40B4-BE49-F238E27FC236}">
                <a16:creationId xmlns:a16="http://schemas.microsoft.com/office/drawing/2014/main" id="{5C924381-72CA-2EF2-0F42-E927C85B39BE}"/>
              </a:ext>
            </a:extLst>
          </p:cNvPr>
          <p:cNvSpPr/>
          <p:nvPr/>
        </p:nvSpPr>
        <p:spPr>
          <a:xfrm>
            <a:off x="373223" y="3807878"/>
            <a:ext cx="1632858" cy="1050983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실행 단추: 앞으로 또는 다음으로 이동 23">
            <a:hlinkClick r:id="rId9" action="ppaction://hlinkfile" highlightClick="1"/>
            <a:extLst>
              <a:ext uri="{FF2B5EF4-FFF2-40B4-BE49-F238E27FC236}">
                <a16:creationId xmlns:a16="http://schemas.microsoft.com/office/drawing/2014/main" id="{EF574226-607F-0881-7DEE-F6CAB60EE650}"/>
              </a:ext>
            </a:extLst>
          </p:cNvPr>
          <p:cNvSpPr/>
          <p:nvPr/>
        </p:nvSpPr>
        <p:spPr>
          <a:xfrm>
            <a:off x="373223" y="4933860"/>
            <a:ext cx="1632858" cy="1050983"/>
          </a:xfrm>
          <a:prstGeom prst="actionButtonForwardNex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212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5E42CAD-CC27-F14D-ECD7-FEA887992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4649" y="286358"/>
            <a:ext cx="1125857" cy="365125"/>
          </a:xfrm>
        </p:spPr>
        <p:txBody>
          <a:bodyPr/>
          <a:lstStyle/>
          <a:p>
            <a:fld id="{50A9AC5C-D932-4680-ADF8-F66406F2E0FF}" type="slidenum">
              <a:rPr lang="ko-KR" altLang="en-US" smtClean="0"/>
              <a:pPr/>
              <a:t>14</a:t>
            </a:fld>
            <a:endParaRPr lang="ko-KR" altLang="en-US"/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052BDCC9-4144-0EA8-AA49-81C1F9AAF87D}"/>
              </a:ext>
            </a:extLst>
          </p:cNvPr>
          <p:cNvSpPr/>
          <p:nvPr/>
        </p:nvSpPr>
        <p:spPr>
          <a:xfrm>
            <a:off x="-12550" y="-4703"/>
            <a:ext cx="216444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38BA9E75-87C7-E229-BDFA-C9689E643894}"/>
              </a:ext>
            </a:extLst>
          </p:cNvPr>
          <p:cNvGrpSpPr/>
          <p:nvPr/>
        </p:nvGrpSpPr>
        <p:grpSpPr>
          <a:xfrm>
            <a:off x="1" y="5372172"/>
            <a:ext cx="2164444" cy="1485827"/>
            <a:chOff x="1" y="5372172"/>
            <a:chExt cx="2164444" cy="1485827"/>
          </a:xfrm>
        </p:grpSpPr>
        <p:sp>
          <p:nvSpPr>
            <p:cNvPr id="115" name="자유형: 도형 114">
              <a:extLst>
                <a:ext uri="{FF2B5EF4-FFF2-40B4-BE49-F238E27FC236}">
                  <a16:creationId xmlns:a16="http://schemas.microsoft.com/office/drawing/2014/main" id="{93A7EA03-D070-A49D-2EE9-4A0D9AB8D9C9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16" name="자유형: 도형 115">
              <a:extLst>
                <a:ext uri="{FF2B5EF4-FFF2-40B4-BE49-F238E27FC236}">
                  <a16:creationId xmlns:a16="http://schemas.microsoft.com/office/drawing/2014/main" id="{DE27EABD-1BA0-F72E-40D1-BDC00ADF48E7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cxnSp>
        <p:nvCxnSpPr>
          <p:cNvPr id="121" name="직선 연결선 120">
            <a:extLst>
              <a:ext uri="{FF2B5EF4-FFF2-40B4-BE49-F238E27FC236}">
                <a16:creationId xmlns:a16="http://schemas.microsoft.com/office/drawing/2014/main" id="{FDAC34A3-E620-0835-EEDC-712B9273C11E}"/>
              </a:ext>
            </a:extLst>
          </p:cNvPr>
          <p:cNvCxnSpPr>
            <a:cxnSpLocks/>
          </p:cNvCxnSpPr>
          <p:nvPr/>
        </p:nvCxnSpPr>
        <p:spPr>
          <a:xfrm>
            <a:off x="0" y="1826685"/>
            <a:ext cx="216444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BFEF0A53-7F6D-5419-6438-615C7818E659}"/>
              </a:ext>
            </a:extLst>
          </p:cNvPr>
          <p:cNvSpPr txBox="1"/>
          <p:nvPr/>
        </p:nvSpPr>
        <p:spPr>
          <a:xfrm>
            <a:off x="457510" y="158492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구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.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 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FDA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조사관 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(Robert </a:t>
            </a:r>
            <a:r>
              <a:rPr lang="en-US" altLang="ko-KR" sz="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J.Martin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)</a:t>
            </a:r>
          </a:p>
        </p:txBody>
      </p:sp>
      <p:sp>
        <p:nvSpPr>
          <p:cNvPr id="5" name="TextBox 4">
            <a:hlinkClick r:id="" action="ppaction://noaction"/>
            <a:extLst>
              <a:ext uri="{FF2B5EF4-FFF2-40B4-BE49-F238E27FC236}">
                <a16:creationId xmlns:a16="http://schemas.microsoft.com/office/drawing/2014/main" id="{F7F6499E-64F4-0C58-B887-A4863C51094C}"/>
              </a:ext>
            </a:extLst>
          </p:cNvPr>
          <p:cNvSpPr txBox="1"/>
          <p:nvPr/>
        </p:nvSpPr>
        <p:spPr>
          <a:xfrm>
            <a:off x="457510" y="191625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질의 응답 </a:t>
            </a:r>
            <a:r>
              <a:rPr lang="en-US" altLang="ko-KR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(1,2,3,4,5,6,7)</a:t>
            </a:r>
          </a:p>
        </p:txBody>
      </p:sp>
      <p:sp>
        <p:nvSpPr>
          <p:cNvPr id="6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6EFB4870-5BEE-E1AB-0053-6E0DD19D41E0}"/>
              </a:ext>
            </a:extLst>
          </p:cNvPr>
          <p:cNvSpPr txBox="1"/>
          <p:nvPr/>
        </p:nvSpPr>
        <p:spPr>
          <a:xfrm>
            <a:off x="457510" y="2179615"/>
            <a:ext cx="1706935" cy="288127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Drug Inspection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심사결과 및 진행상황 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id="{FF0089FD-B9C5-5801-689A-2D50F9F955AD}"/>
              </a:ext>
            </a:extLst>
          </p:cNvPr>
          <p:cNvSpPr txBox="1"/>
          <p:nvPr/>
        </p:nvSpPr>
        <p:spPr>
          <a:xfrm>
            <a:off x="457510" y="257891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OTC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공장심사  순서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E69268FB-0989-D8A1-28F8-6AA498A16A8B}"/>
              </a:ext>
            </a:extLst>
          </p:cNvPr>
          <p:cNvSpPr txBox="1"/>
          <p:nvPr/>
        </p:nvSpPr>
        <p:spPr>
          <a:xfrm>
            <a:off x="457510" y="291024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Two Track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전략</a:t>
            </a: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879B6670-B7AE-7E25-D4FC-372483F3ED96}"/>
              </a:ext>
            </a:extLst>
          </p:cNvPr>
          <p:cNvSpPr txBox="1"/>
          <p:nvPr/>
        </p:nvSpPr>
        <p:spPr>
          <a:xfrm>
            <a:off x="457510" y="324157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rgbClr val="FF0000"/>
                </a:solidFill>
                <a:latin typeface="+mj-ea"/>
                <a:ea typeface="+mj-ea"/>
              </a:rPr>
              <a:t>설비  </a:t>
            </a:r>
            <a:r>
              <a:rPr lang="ko-KR" altLang="en-US" sz="800" b="1" dirty="0">
                <a:solidFill>
                  <a:srgbClr val="FF0000"/>
                </a:solidFill>
                <a:latin typeface="+mj-ea"/>
                <a:ea typeface="+mj-ea"/>
              </a:rPr>
              <a:t>예상투자</a:t>
            </a:r>
            <a:r>
              <a:rPr lang="ko-KR" altLang="en-US" sz="800" dirty="0">
                <a:solidFill>
                  <a:srgbClr val="FF0000"/>
                </a:solidFill>
                <a:latin typeface="+mj-ea"/>
                <a:ea typeface="+mj-ea"/>
              </a:rPr>
              <a:t> 비용</a:t>
            </a:r>
            <a:endParaRPr lang="en-US" altLang="ko-KR" sz="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2A5EA9-9639-69DF-908A-5D6B27E4BEF5}"/>
              </a:ext>
            </a:extLst>
          </p:cNvPr>
          <p:cNvSpPr txBox="1"/>
          <p:nvPr/>
        </p:nvSpPr>
        <p:spPr>
          <a:xfrm>
            <a:off x="457510" y="651483"/>
            <a:ext cx="1706936" cy="182970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1000" dirty="0">
                <a:solidFill>
                  <a:schemeClr val="tx2"/>
                </a:solidFill>
                <a:ea typeface="+mj-ea"/>
              </a:rPr>
              <a:t>미국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FDA OTC </a:t>
            </a:r>
            <a:r>
              <a:rPr lang="ko-KR" altLang="en-US" sz="1000" dirty="0">
                <a:solidFill>
                  <a:schemeClr val="tx2"/>
                </a:solidFill>
                <a:ea typeface="+mj-ea"/>
              </a:rPr>
              <a:t>실시간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Q&amp;A</a:t>
            </a:r>
            <a:endParaRPr lang="ko-KR" altLang="en-US" sz="1000" dirty="0">
              <a:solidFill>
                <a:schemeClr val="tx2"/>
              </a:solidFill>
              <a:ea typeface="+mj-ea"/>
            </a:endParaRP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:a16="http://schemas.microsoft.com/office/drawing/2014/main" id="{E22E9E93-9DDE-2D24-3CA2-1D1B324D5BC7}"/>
              </a:ext>
            </a:extLst>
          </p:cNvPr>
          <p:cNvSpPr txBox="1"/>
          <p:nvPr/>
        </p:nvSpPr>
        <p:spPr>
          <a:xfrm>
            <a:off x="457510" y="3546495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Process Validation</a:t>
            </a:r>
          </a:p>
        </p:txBody>
      </p:sp>
      <p:pic>
        <p:nvPicPr>
          <p:cNvPr id="3" name="그림 2" descr="폰트, 그래픽, 텍스트, 스크린샷이(가) 표시된 사진&#10;&#10;자동 생성된 설명">
            <a:extLst>
              <a:ext uri="{FF2B5EF4-FFF2-40B4-BE49-F238E27FC236}">
                <a16:creationId xmlns:a16="http://schemas.microsoft.com/office/drawing/2014/main" id="{C78EB383-D1DF-2637-7282-DC729547F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50" y="278745"/>
            <a:ext cx="2298426" cy="479233"/>
          </a:xfrm>
          <a:prstGeom prst="rect">
            <a:avLst/>
          </a:prstGeom>
        </p:spPr>
      </p:pic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A1C8CB6D-9B81-E798-CD5F-B6BB15F62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815811"/>
              </p:ext>
            </p:extLst>
          </p:nvPr>
        </p:nvGraphicFramePr>
        <p:xfrm>
          <a:off x="2176995" y="659097"/>
          <a:ext cx="10077060" cy="6192511"/>
        </p:xfrm>
        <a:graphic>
          <a:graphicData uri="http://schemas.openxmlformats.org/drawingml/2006/table">
            <a:tbl>
              <a:tblPr/>
              <a:tblGrid>
                <a:gridCol w="239835">
                  <a:extLst>
                    <a:ext uri="{9D8B030D-6E8A-4147-A177-3AD203B41FA5}">
                      <a16:colId xmlns:a16="http://schemas.microsoft.com/office/drawing/2014/main" val="4183313970"/>
                    </a:ext>
                  </a:extLst>
                </a:gridCol>
                <a:gridCol w="579601">
                  <a:extLst>
                    <a:ext uri="{9D8B030D-6E8A-4147-A177-3AD203B41FA5}">
                      <a16:colId xmlns:a16="http://schemas.microsoft.com/office/drawing/2014/main" val="3155585337"/>
                    </a:ext>
                  </a:extLst>
                </a:gridCol>
                <a:gridCol w="583597">
                  <a:extLst>
                    <a:ext uri="{9D8B030D-6E8A-4147-A177-3AD203B41FA5}">
                      <a16:colId xmlns:a16="http://schemas.microsoft.com/office/drawing/2014/main" val="601036261"/>
                    </a:ext>
                  </a:extLst>
                </a:gridCol>
                <a:gridCol w="772800">
                  <a:extLst>
                    <a:ext uri="{9D8B030D-6E8A-4147-A177-3AD203B41FA5}">
                      <a16:colId xmlns:a16="http://schemas.microsoft.com/office/drawing/2014/main" val="803777052"/>
                    </a:ext>
                  </a:extLst>
                </a:gridCol>
                <a:gridCol w="366414">
                  <a:extLst>
                    <a:ext uri="{9D8B030D-6E8A-4147-A177-3AD203B41FA5}">
                      <a16:colId xmlns:a16="http://schemas.microsoft.com/office/drawing/2014/main" val="1467814092"/>
                    </a:ext>
                  </a:extLst>
                </a:gridCol>
                <a:gridCol w="906043">
                  <a:extLst>
                    <a:ext uri="{9D8B030D-6E8A-4147-A177-3AD203B41FA5}">
                      <a16:colId xmlns:a16="http://schemas.microsoft.com/office/drawing/2014/main" val="2891763287"/>
                    </a:ext>
                  </a:extLst>
                </a:gridCol>
                <a:gridCol w="979326">
                  <a:extLst>
                    <a:ext uri="{9D8B030D-6E8A-4147-A177-3AD203B41FA5}">
                      <a16:colId xmlns:a16="http://schemas.microsoft.com/office/drawing/2014/main" val="447023482"/>
                    </a:ext>
                  </a:extLst>
                </a:gridCol>
                <a:gridCol w="799449">
                  <a:extLst>
                    <a:ext uri="{9D8B030D-6E8A-4147-A177-3AD203B41FA5}">
                      <a16:colId xmlns:a16="http://schemas.microsoft.com/office/drawing/2014/main" val="2065488296"/>
                    </a:ext>
                  </a:extLst>
                </a:gridCol>
                <a:gridCol w="1305767">
                  <a:extLst>
                    <a:ext uri="{9D8B030D-6E8A-4147-A177-3AD203B41FA5}">
                      <a16:colId xmlns:a16="http://schemas.microsoft.com/office/drawing/2014/main" val="1884779445"/>
                    </a:ext>
                  </a:extLst>
                </a:gridCol>
                <a:gridCol w="686100">
                  <a:extLst>
                    <a:ext uri="{9D8B030D-6E8A-4147-A177-3AD203B41FA5}">
                      <a16:colId xmlns:a16="http://schemas.microsoft.com/office/drawing/2014/main" val="3978281131"/>
                    </a:ext>
                  </a:extLst>
                </a:gridCol>
                <a:gridCol w="2858128">
                  <a:extLst>
                    <a:ext uri="{9D8B030D-6E8A-4147-A177-3AD203B41FA5}">
                      <a16:colId xmlns:a16="http://schemas.microsoft.com/office/drawing/2014/main" val="3725568635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▣ 장비</a:t>
                      </a:r>
                    </a:p>
                  </a:txBody>
                  <a:tcPr marL="3022" marR="3022" marT="30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01" marR="3022" marT="30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31636"/>
                  </a:ext>
                </a:extLst>
              </a:tr>
              <a:tr h="1501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우선</a:t>
                      </a:r>
                      <a:b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순위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설비명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AEDFB"/>
                        </a:highlight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용도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업체명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필요</a:t>
                      </a:r>
                      <a:b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수량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rough version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5E6A2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실 견적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입고일정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비고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977498"/>
                  </a:ext>
                </a:extLst>
              </a:tr>
              <a:tr h="4596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단가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금액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5E6A2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단가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5E6A2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금액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574511"/>
                  </a:ext>
                </a:extLst>
              </a:tr>
              <a:tr h="3044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TOC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정제수밸리데이션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시버스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40,000,000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40,000,000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91,190,000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91,190,000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개월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가스사용하지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않는 모델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719969"/>
                  </a:ext>
                </a:extLst>
              </a:tr>
              <a:tr h="304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err="1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시마즈</a:t>
                      </a:r>
                      <a:endParaRPr lang="ko-KR" altLang="en-US" sz="1100" b="0" i="0" u="none" strike="noStrike" dirty="0">
                        <a:solidFill>
                          <a:srgbClr val="0033CC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47,300,000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47,300,000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2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개월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Air </a:t>
                      </a:r>
                      <a:r>
                        <a:rPr lang="ko-KR" altLang="en-US" sz="12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별도 </a:t>
                      </a:r>
                      <a:r>
                        <a:rPr lang="en-US" altLang="ko-KR" sz="12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50</a:t>
                      </a:r>
                      <a:r>
                        <a:rPr lang="ko-KR" altLang="en-US" sz="12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만원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320453"/>
                  </a:ext>
                </a:extLst>
              </a:tr>
              <a:tr h="3707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데이터로거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맵핑 테스트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테스토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300,000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3,600,000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196,313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2,355,756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순위 도입 검토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8321514"/>
                  </a:ext>
                </a:extLst>
              </a:tr>
              <a:tr h="30440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부유균포집기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공조밸리데이션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머크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10,000,000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10,000,000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       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256134"/>
                  </a:ext>
                </a:extLst>
              </a:tr>
              <a:tr h="304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VWR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10,450,000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10,450,000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개월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457170"/>
                  </a:ext>
                </a:extLst>
              </a:tr>
              <a:tr h="304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TRIO.BAS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10,951,600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10,951,600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개월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299087"/>
                  </a:ext>
                </a:extLst>
              </a:tr>
              <a:tr h="3707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풍량풍속계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공조밸리데이션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후드형풍량계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(Testo)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5,000,000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5,000,000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5,012,000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5,012,000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291707"/>
                  </a:ext>
                </a:extLst>
              </a:tr>
              <a:tr h="3401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부유입자측정기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공조밸리데이션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AEROTRACK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30,000,000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30,000,000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24,426,600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24,426,600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개월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마이크로미터의 </a:t>
                      </a:r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포집율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90% 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이상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6126329"/>
                  </a:ext>
                </a:extLst>
              </a:tr>
              <a:tr h="304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PMS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13,200,000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13,200,000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2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개월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937369"/>
                  </a:ext>
                </a:extLst>
              </a:tr>
              <a:tr h="3707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인큐베이터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미생물배양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AEROTRACK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3,000,000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6,000,000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7,802,300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15,604,600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개월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254L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525901"/>
                  </a:ext>
                </a:extLst>
              </a:tr>
              <a:tr h="3044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GC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주성분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멘톨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시험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에질런트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60,000,000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60,000,000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85,000,000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85,000,000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개월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489389"/>
                  </a:ext>
                </a:extLst>
              </a:tr>
              <a:tr h="304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err="1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시마즈</a:t>
                      </a:r>
                      <a:endParaRPr lang="ko-KR" altLang="en-US" sz="1100" b="0" i="0" u="none" strike="noStrike" dirty="0">
                        <a:solidFill>
                          <a:srgbClr val="0033CC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38,500,000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</a:t>
                      </a:r>
                      <a:r>
                        <a:rPr lang="en-US" altLang="ko-KR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38,500,000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2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개월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304257"/>
                  </a:ext>
                </a:extLst>
              </a:tr>
              <a:tr h="3707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LC(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추가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주성분 시험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>
                          <a:solidFill>
                            <a:srgbClr val="0033CC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데이터 변경 불가능한 장비 별도 도입 필요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917876"/>
                  </a:ext>
                </a:extLst>
              </a:tr>
              <a:tr h="55465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항온항습기</a:t>
                      </a:r>
                      <a:b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추가</a:t>
                      </a: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안정도 시험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     </a:t>
                      </a:r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               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기존설비는 습도관리 안되어 불가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7285516"/>
                  </a:ext>
                </a:extLst>
              </a:tr>
              <a:tr h="304406"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합계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2D050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154,600,000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B5E6A2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Max.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5E6A2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5E6A2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234,540,556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CAEDFB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AEDFB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808192"/>
                  </a:ext>
                </a:extLst>
              </a:tr>
              <a:tr h="304406">
                <a:tc gridSpan="5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B5E6A2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Min. </a:t>
                      </a:r>
                    </a:p>
                  </a:txBody>
                  <a:tcPr marL="3022" marR="3022" marT="30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5E6A2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   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5E6A2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132,422,356 </a:t>
                      </a:r>
                    </a:p>
                  </a:txBody>
                  <a:tcPr marL="3022" marR="3022" marT="30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6A2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018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833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5E42CAD-CC27-F14D-ECD7-FEA887992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4649" y="286358"/>
            <a:ext cx="1125857" cy="365125"/>
          </a:xfrm>
        </p:spPr>
        <p:txBody>
          <a:bodyPr/>
          <a:lstStyle/>
          <a:p>
            <a:fld id="{50A9AC5C-D932-4680-ADF8-F66406F2E0FF}" type="slidenum">
              <a:rPr lang="ko-KR" altLang="en-US" smtClean="0"/>
              <a:pPr/>
              <a:t>15</a:t>
            </a:fld>
            <a:endParaRPr lang="ko-KR" altLang="en-US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CEB0C039-EDF0-C078-CEAE-D83D5AA2DA37}"/>
              </a:ext>
            </a:extLst>
          </p:cNvPr>
          <p:cNvSpPr/>
          <p:nvPr/>
        </p:nvSpPr>
        <p:spPr>
          <a:xfrm>
            <a:off x="2634505" y="1136612"/>
            <a:ext cx="448310" cy="4483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EEA10C-EBDC-89E0-8E10-94820AA5642F}"/>
              </a:ext>
            </a:extLst>
          </p:cNvPr>
          <p:cNvSpPr txBox="1"/>
          <p:nvPr/>
        </p:nvSpPr>
        <p:spPr>
          <a:xfrm>
            <a:off x="2634506" y="1238505"/>
            <a:ext cx="448309" cy="244525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ko-KR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66C58D-F640-F274-CEED-08EC039252D0}"/>
              </a:ext>
            </a:extLst>
          </p:cNvPr>
          <p:cNvSpPr txBox="1"/>
          <p:nvPr/>
        </p:nvSpPr>
        <p:spPr>
          <a:xfrm>
            <a:off x="3129470" y="1044787"/>
            <a:ext cx="8155306" cy="1655167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2800" dirty="0">
                <a:solidFill>
                  <a:schemeClr val="tx2"/>
                </a:solidFill>
                <a:latin typeface="+mj-ea"/>
                <a:ea typeface="+mj-ea"/>
              </a:rPr>
              <a:t>Prospective Validation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280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2800" dirty="0">
                <a:solidFill>
                  <a:schemeClr val="tx2"/>
                </a:solidFill>
                <a:latin typeface="+mj-ea"/>
                <a:ea typeface="+mj-ea"/>
              </a:rPr>
              <a:t>예측적 </a:t>
            </a:r>
            <a:r>
              <a:rPr lang="ko-KR" altLang="en-US" sz="2800" dirty="0" err="1">
                <a:solidFill>
                  <a:schemeClr val="tx2"/>
                </a:solidFill>
                <a:latin typeface="+mj-ea"/>
                <a:ea typeface="+mj-ea"/>
              </a:rPr>
              <a:t>밸리데이션</a:t>
            </a:r>
            <a:r>
              <a:rPr lang="en-US" altLang="ko-KR" sz="2800" dirty="0">
                <a:solidFill>
                  <a:schemeClr val="tx2"/>
                </a:solidFill>
                <a:latin typeface="+mj-ea"/>
                <a:ea typeface="+mj-ea"/>
              </a:rPr>
              <a:t>)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1600" dirty="0"/>
              <a:t>예측적 </a:t>
            </a:r>
            <a:r>
              <a:rPr lang="en-US" altLang="ko-KR" sz="1600" dirty="0"/>
              <a:t>validation</a:t>
            </a:r>
            <a:r>
              <a:rPr lang="ko-KR" altLang="en-US" sz="1600" dirty="0"/>
              <a:t>이란 의약품의 제조에 있어 공업화연구의 결과나 유사품목에 대한 과거의 제조실적 등을 토대로 하여 품질에 영향을 미치는 변동요인을 특정하여 그 변동요인에 대한 허용조건이 품질기준에 적합한 의약품을 항상 일정하게 제조하는 데 타당하다는 것을 검증하는 것이다</a:t>
            </a:r>
            <a:endParaRPr lang="ko-KR" altLang="en-US" sz="1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36011B6F-CD86-0031-2D3F-AF6D206687C3}"/>
              </a:ext>
            </a:extLst>
          </p:cNvPr>
          <p:cNvSpPr/>
          <p:nvPr/>
        </p:nvSpPr>
        <p:spPr>
          <a:xfrm>
            <a:off x="2634505" y="3057558"/>
            <a:ext cx="448310" cy="4483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2C92B03-8977-672E-B39A-2BA77EB81DAB}"/>
              </a:ext>
            </a:extLst>
          </p:cNvPr>
          <p:cNvSpPr txBox="1"/>
          <p:nvPr/>
        </p:nvSpPr>
        <p:spPr>
          <a:xfrm>
            <a:off x="2634506" y="3159451"/>
            <a:ext cx="448309" cy="244525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ko-KR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9" name="타원 68">
            <a:extLst>
              <a:ext uri="{FF2B5EF4-FFF2-40B4-BE49-F238E27FC236}">
                <a16:creationId xmlns:a16="http://schemas.microsoft.com/office/drawing/2014/main" id="{DC01A206-8ED6-E7C1-8B8C-60138BE3E951}"/>
              </a:ext>
            </a:extLst>
          </p:cNvPr>
          <p:cNvSpPr/>
          <p:nvPr/>
        </p:nvSpPr>
        <p:spPr>
          <a:xfrm>
            <a:off x="2634505" y="4925254"/>
            <a:ext cx="448310" cy="4483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0E0C1CD-7D66-F28B-6248-E77B54033382}"/>
              </a:ext>
            </a:extLst>
          </p:cNvPr>
          <p:cNvSpPr txBox="1"/>
          <p:nvPr/>
        </p:nvSpPr>
        <p:spPr>
          <a:xfrm>
            <a:off x="2634506" y="5027147"/>
            <a:ext cx="448309" cy="244525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ko-KR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052BDCC9-4144-0EA8-AA49-81C1F9AAF87D}"/>
              </a:ext>
            </a:extLst>
          </p:cNvPr>
          <p:cNvSpPr/>
          <p:nvPr/>
        </p:nvSpPr>
        <p:spPr>
          <a:xfrm>
            <a:off x="-12550" y="-4703"/>
            <a:ext cx="216444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38BA9E75-87C7-E229-BDFA-C9689E643894}"/>
              </a:ext>
            </a:extLst>
          </p:cNvPr>
          <p:cNvGrpSpPr/>
          <p:nvPr/>
        </p:nvGrpSpPr>
        <p:grpSpPr>
          <a:xfrm>
            <a:off x="1" y="5372172"/>
            <a:ext cx="2164444" cy="1485827"/>
            <a:chOff x="1" y="5372172"/>
            <a:chExt cx="2164444" cy="1485827"/>
          </a:xfrm>
        </p:grpSpPr>
        <p:sp>
          <p:nvSpPr>
            <p:cNvPr id="115" name="자유형: 도형 114">
              <a:extLst>
                <a:ext uri="{FF2B5EF4-FFF2-40B4-BE49-F238E27FC236}">
                  <a16:creationId xmlns:a16="http://schemas.microsoft.com/office/drawing/2014/main" id="{93A7EA03-D070-A49D-2EE9-4A0D9AB8D9C9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16" name="자유형: 도형 115">
              <a:extLst>
                <a:ext uri="{FF2B5EF4-FFF2-40B4-BE49-F238E27FC236}">
                  <a16:creationId xmlns:a16="http://schemas.microsoft.com/office/drawing/2014/main" id="{DE27EABD-1BA0-F72E-40D1-BDC00ADF48E7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cxnSp>
        <p:nvCxnSpPr>
          <p:cNvPr id="121" name="직선 연결선 120">
            <a:extLst>
              <a:ext uri="{FF2B5EF4-FFF2-40B4-BE49-F238E27FC236}">
                <a16:creationId xmlns:a16="http://schemas.microsoft.com/office/drawing/2014/main" id="{FDAC34A3-E620-0835-EEDC-712B9273C11E}"/>
              </a:ext>
            </a:extLst>
          </p:cNvPr>
          <p:cNvCxnSpPr>
            <a:cxnSpLocks/>
          </p:cNvCxnSpPr>
          <p:nvPr/>
        </p:nvCxnSpPr>
        <p:spPr>
          <a:xfrm>
            <a:off x="0" y="1826685"/>
            <a:ext cx="216444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BFEF0A53-7F6D-5419-6438-615C7818E659}"/>
              </a:ext>
            </a:extLst>
          </p:cNvPr>
          <p:cNvSpPr txBox="1"/>
          <p:nvPr/>
        </p:nvSpPr>
        <p:spPr>
          <a:xfrm>
            <a:off x="457510" y="158492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구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. FDA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조사관 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(Robert </a:t>
            </a:r>
            <a:r>
              <a:rPr lang="en-US" altLang="ko-KR" sz="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J.Martin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)</a:t>
            </a:r>
          </a:p>
        </p:txBody>
      </p:sp>
      <p:sp>
        <p:nvSpPr>
          <p:cNvPr id="5" name="TextBox 4">
            <a:hlinkClick r:id="" action="ppaction://noaction"/>
            <a:extLst>
              <a:ext uri="{FF2B5EF4-FFF2-40B4-BE49-F238E27FC236}">
                <a16:creationId xmlns:a16="http://schemas.microsoft.com/office/drawing/2014/main" id="{F7F6499E-64F4-0C58-B887-A4863C51094C}"/>
              </a:ext>
            </a:extLst>
          </p:cNvPr>
          <p:cNvSpPr txBox="1"/>
          <p:nvPr/>
        </p:nvSpPr>
        <p:spPr>
          <a:xfrm>
            <a:off x="457510" y="191625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질의 응답 </a:t>
            </a:r>
            <a:r>
              <a:rPr lang="en-US" altLang="ko-KR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(1,2,3,4,5,6,7)</a:t>
            </a:r>
          </a:p>
        </p:txBody>
      </p:sp>
      <p:sp>
        <p:nvSpPr>
          <p:cNvPr id="6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6EFB4870-5BEE-E1AB-0053-6E0DD19D41E0}"/>
              </a:ext>
            </a:extLst>
          </p:cNvPr>
          <p:cNvSpPr txBox="1"/>
          <p:nvPr/>
        </p:nvSpPr>
        <p:spPr>
          <a:xfrm>
            <a:off x="457510" y="2179615"/>
            <a:ext cx="1706935" cy="288127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Drug Inspection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심사결과 및 진행상황 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id="{FF0089FD-B9C5-5801-689A-2D50F9F955AD}"/>
              </a:ext>
            </a:extLst>
          </p:cNvPr>
          <p:cNvSpPr txBox="1"/>
          <p:nvPr/>
        </p:nvSpPr>
        <p:spPr>
          <a:xfrm>
            <a:off x="467558" y="257891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OTC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공장심사  순서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E69268FB-0989-D8A1-28F8-6AA498A16A8B}"/>
              </a:ext>
            </a:extLst>
          </p:cNvPr>
          <p:cNvSpPr txBox="1"/>
          <p:nvPr/>
        </p:nvSpPr>
        <p:spPr>
          <a:xfrm>
            <a:off x="457510" y="291024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Two Track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전략</a:t>
            </a:r>
          </a:p>
        </p:txBody>
      </p:sp>
      <p:sp>
        <p:nvSpPr>
          <p:cNvPr id="9" name="TextBox 8">
            <a:hlinkClick r:id="" action="ppaction://noaction"/>
            <a:extLst>
              <a:ext uri="{FF2B5EF4-FFF2-40B4-BE49-F238E27FC236}">
                <a16:creationId xmlns:a16="http://schemas.microsoft.com/office/drawing/2014/main" id="{879B6670-B7AE-7E25-D4FC-372483F3ED96}"/>
              </a:ext>
            </a:extLst>
          </p:cNvPr>
          <p:cNvSpPr txBox="1"/>
          <p:nvPr/>
        </p:nvSpPr>
        <p:spPr>
          <a:xfrm>
            <a:off x="457510" y="324157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설비  예상투자 비용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2A5EA9-9639-69DF-908A-5D6B27E4BEF5}"/>
              </a:ext>
            </a:extLst>
          </p:cNvPr>
          <p:cNvSpPr txBox="1"/>
          <p:nvPr/>
        </p:nvSpPr>
        <p:spPr>
          <a:xfrm>
            <a:off x="457510" y="651483"/>
            <a:ext cx="1706936" cy="182970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1000" dirty="0">
                <a:solidFill>
                  <a:schemeClr val="tx2"/>
                </a:solidFill>
                <a:ea typeface="+mj-ea"/>
              </a:rPr>
              <a:t>미국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FDA OTC </a:t>
            </a:r>
            <a:r>
              <a:rPr lang="ko-KR" altLang="en-US" sz="1000" dirty="0">
                <a:solidFill>
                  <a:schemeClr val="tx2"/>
                </a:solidFill>
                <a:ea typeface="+mj-ea"/>
              </a:rPr>
              <a:t>실시간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Q&amp;A</a:t>
            </a:r>
            <a:endParaRPr lang="ko-KR" altLang="en-US" sz="1000" dirty="0">
              <a:solidFill>
                <a:schemeClr val="tx2"/>
              </a:solidFill>
              <a:ea typeface="+mj-ea"/>
            </a:endParaRP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:a16="http://schemas.microsoft.com/office/drawing/2014/main" id="{E22E9E93-9DDE-2D24-3CA2-1D1B324D5BC7}"/>
              </a:ext>
            </a:extLst>
          </p:cNvPr>
          <p:cNvSpPr txBox="1"/>
          <p:nvPr/>
        </p:nvSpPr>
        <p:spPr>
          <a:xfrm>
            <a:off x="457510" y="3546495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rgbClr val="FF0000"/>
                </a:solidFill>
                <a:latin typeface="+mj-ea"/>
                <a:ea typeface="+mj-ea"/>
              </a:rPr>
              <a:t>Process Validation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581A2F-BF73-9207-BD88-BB6E0A9BA3A9}"/>
              </a:ext>
            </a:extLst>
          </p:cNvPr>
          <p:cNvSpPr txBox="1"/>
          <p:nvPr/>
        </p:nvSpPr>
        <p:spPr>
          <a:xfrm>
            <a:off x="4054201" y="219910"/>
            <a:ext cx="6895330" cy="644634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4000" dirty="0">
                <a:solidFill>
                  <a:schemeClr val="tx2"/>
                </a:solidFill>
                <a:latin typeface="+mj-ea"/>
                <a:ea typeface="+mj-ea"/>
              </a:rPr>
              <a:t>Process Validation</a:t>
            </a:r>
            <a:endParaRPr lang="ko-KR" altLang="en-US" sz="40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54B26-677D-7378-00CD-AFD3F658AE41}"/>
              </a:ext>
            </a:extLst>
          </p:cNvPr>
          <p:cNvSpPr txBox="1"/>
          <p:nvPr/>
        </p:nvSpPr>
        <p:spPr>
          <a:xfrm>
            <a:off x="3129470" y="2880197"/>
            <a:ext cx="8155306" cy="1408946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2800" dirty="0">
                <a:solidFill>
                  <a:schemeClr val="tx2"/>
                </a:solidFill>
                <a:latin typeface="+mj-ea"/>
                <a:ea typeface="+mj-ea"/>
              </a:rPr>
              <a:t>Concurrent Validation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280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2800" dirty="0">
                <a:solidFill>
                  <a:schemeClr val="tx2"/>
                </a:solidFill>
                <a:latin typeface="+mj-ea"/>
                <a:ea typeface="+mj-ea"/>
              </a:rPr>
              <a:t>동시적 </a:t>
            </a:r>
            <a:r>
              <a:rPr lang="ko-KR" altLang="en-US" sz="2800" dirty="0" err="1">
                <a:solidFill>
                  <a:schemeClr val="tx2"/>
                </a:solidFill>
                <a:latin typeface="+mj-ea"/>
                <a:ea typeface="+mj-ea"/>
              </a:rPr>
              <a:t>밸리데이션</a:t>
            </a:r>
            <a:r>
              <a:rPr lang="en-US" altLang="ko-KR" sz="2800" dirty="0">
                <a:solidFill>
                  <a:schemeClr val="tx2"/>
                </a:solidFill>
                <a:latin typeface="+mj-ea"/>
                <a:ea typeface="+mj-ea"/>
              </a:rPr>
              <a:t>)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1600" dirty="0"/>
              <a:t>동시적 </a:t>
            </a:r>
            <a:r>
              <a:rPr lang="en-US" altLang="ko-KR" sz="1600" dirty="0" err="1"/>
              <a:t>validatio</a:t>
            </a:r>
            <a:r>
              <a:rPr lang="ko-KR" altLang="en-US" sz="1600" dirty="0"/>
              <a:t>은 실제로 의약품을 생산하면서 실시하는 것으로 변동요인이 허용조건 내에 있다는 것을 공정관리 등에 의해서 확인하는 것을 말한다</a:t>
            </a:r>
            <a:endParaRPr lang="ko-KR" altLang="en-US" sz="1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7C7D14-9EA3-86F6-A6F1-A4301BA5597C}"/>
              </a:ext>
            </a:extLst>
          </p:cNvPr>
          <p:cNvSpPr txBox="1"/>
          <p:nvPr/>
        </p:nvSpPr>
        <p:spPr>
          <a:xfrm>
            <a:off x="3129470" y="4784465"/>
            <a:ext cx="8155306" cy="1655167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2800" dirty="0">
                <a:solidFill>
                  <a:schemeClr val="tx2"/>
                </a:solidFill>
                <a:latin typeface="+mj-ea"/>
                <a:ea typeface="+mj-ea"/>
              </a:rPr>
              <a:t>Retrospective Validation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2800" dirty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2800" dirty="0">
                <a:solidFill>
                  <a:schemeClr val="tx2"/>
                </a:solidFill>
                <a:latin typeface="+mj-ea"/>
                <a:ea typeface="+mj-ea"/>
              </a:rPr>
              <a:t>회고적 </a:t>
            </a:r>
            <a:r>
              <a:rPr lang="ko-KR" altLang="en-US" sz="2800" dirty="0" err="1">
                <a:solidFill>
                  <a:schemeClr val="tx2"/>
                </a:solidFill>
                <a:latin typeface="+mj-ea"/>
                <a:ea typeface="+mj-ea"/>
              </a:rPr>
              <a:t>밸리데이션</a:t>
            </a:r>
            <a:r>
              <a:rPr lang="en-US" altLang="ko-KR" sz="2800" dirty="0">
                <a:solidFill>
                  <a:schemeClr val="tx2"/>
                </a:solidFill>
                <a:latin typeface="+mj-ea"/>
                <a:ea typeface="+mj-ea"/>
              </a:rPr>
              <a:t>)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1600" dirty="0"/>
              <a:t>신제품의 생산을 개시하거나 새로운 설비를 설치할 때는 예측적 </a:t>
            </a:r>
            <a:r>
              <a:rPr lang="en-US" altLang="ko-KR" sz="1600" dirty="0" err="1"/>
              <a:t>validatio</a:t>
            </a:r>
            <a:r>
              <a:rPr lang="ko-KR" altLang="en-US" sz="1600" dirty="0"/>
              <a:t>을 하지만 회고적 </a:t>
            </a:r>
            <a:r>
              <a:rPr lang="en-US" altLang="ko-KR" sz="1600" dirty="0" err="1"/>
              <a:t>validatio</a:t>
            </a:r>
            <a:r>
              <a:rPr lang="ko-KR" altLang="en-US" sz="1600" dirty="0"/>
              <a:t>은 기업에 새롭게 </a:t>
            </a:r>
            <a:r>
              <a:rPr lang="en-US" altLang="ko-KR" sz="1600" dirty="0" err="1"/>
              <a:t>validatio</a:t>
            </a:r>
            <a:r>
              <a:rPr lang="ko-KR" altLang="en-US" sz="1600" dirty="0"/>
              <a:t>이 도입되었을 때 또는 정기적 </a:t>
            </a:r>
            <a:r>
              <a:rPr lang="ko-KR" altLang="en-US" sz="1600" dirty="0" err="1"/>
              <a:t>재발리데이션의</a:t>
            </a:r>
            <a:r>
              <a:rPr lang="ko-KR" altLang="en-US" sz="1600" dirty="0"/>
              <a:t> 실시시기 및 실시항목을 정하기 위하여 기존제품의 제조기록 및 시험 데이터를 통계학적방법으로 해석하는 것이다</a:t>
            </a:r>
            <a:endParaRPr lang="ko-KR" altLang="en-US" sz="16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ADAD1B39-ED3C-1DE8-EDB2-1DE3999F9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" y="3953561"/>
            <a:ext cx="2478546" cy="2899736"/>
          </a:xfrm>
          <a:prstGeom prst="rect">
            <a:avLst/>
          </a:prstGeom>
        </p:spPr>
      </p:pic>
      <p:graphicFrame>
        <p:nvGraphicFramePr>
          <p:cNvPr id="20" name="개체 19">
            <a:extLst>
              <a:ext uri="{FF2B5EF4-FFF2-40B4-BE49-F238E27FC236}">
                <a16:creationId xmlns:a16="http://schemas.microsoft.com/office/drawing/2014/main" id="{A41F1424-63CD-2BAE-F37A-53B81F3227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95317" y="5465193"/>
          <a:ext cx="2904467" cy="461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포장기 셸 개체" showAsIcon="1" r:id="rId5" imgW="3619373" imgH="514350" progId="Package">
                  <p:embed/>
                </p:oleObj>
              </mc:Choice>
              <mc:Fallback>
                <p:oleObj name="포장기 셸 개체" showAsIcon="1" r:id="rId5" imgW="3619373" imgH="514350" progId="Package">
                  <p:embed/>
                  <p:pic>
                    <p:nvPicPr>
                      <p:cNvPr id="20" name="개체 19">
                        <a:extLst>
                          <a:ext uri="{FF2B5EF4-FFF2-40B4-BE49-F238E27FC236}">
                            <a16:creationId xmlns:a16="http://schemas.microsoft.com/office/drawing/2014/main" id="{A41F1424-63CD-2BAE-F37A-53B81F3227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95317" y="5465193"/>
                        <a:ext cx="2904467" cy="461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그림 2" descr="폰트, 그래픽, 텍스트, 스크린샷이(가) 표시된 사진&#10;&#10;자동 생성된 설명">
            <a:extLst>
              <a:ext uri="{FF2B5EF4-FFF2-40B4-BE49-F238E27FC236}">
                <a16:creationId xmlns:a16="http://schemas.microsoft.com/office/drawing/2014/main" id="{DE43D6DA-6F98-291E-B58D-3FC80CE97F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50" y="278745"/>
            <a:ext cx="2298426" cy="47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03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3DA5873-717A-E3A7-29A8-55EAE5CA9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AC5C-D932-4680-ADF8-F66406F2E0FF}" type="slidenum">
              <a:rPr lang="ko-KR" altLang="en-US" smtClean="0"/>
              <a:pPr/>
              <a:t>16</a:t>
            </a:fld>
            <a:endParaRPr lang="ko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A6B1533E-33EA-0AAD-AFCB-4628EBCFF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761" y="848252"/>
            <a:ext cx="7704478" cy="1037509"/>
          </a:xfrm>
        </p:spPr>
        <p:txBody>
          <a:bodyPr>
            <a:noAutofit/>
          </a:bodyPr>
          <a:lstStyle/>
          <a:p>
            <a:pPr algn="ctr"/>
            <a:r>
              <a:rPr lang="en-US" altLang="ko-KR" sz="9000" dirty="0"/>
              <a:t>Q &amp; A</a:t>
            </a:r>
            <a:endParaRPr lang="ko-KR" altLang="en-US" sz="9000" dirty="0"/>
          </a:p>
        </p:txBody>
      </p:sp>
    </p:spTree>
    <p:extLst>
      <p:ext uri="{BB962C8B-B14F-4D97-AF65-F5344CB8AC3E}">
        <p14:creationId xmlns:p14="http://schemas.microsoft.com/office/powerpoint/2010/main" val="1754766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9" y="-36388"/>
            <a:ext cx="12191999" cy="689438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46250" y="1647825"/>
            <a:ext cx="358775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-30" dirty="0">
                <a:solidFill>
                  <a:srgbClr val="FFFFFF"/>
                </a:solidFill>
              </a:rPr>
              <a:t>감사합니다</a:t>
            </a:r>
            <a:r>
              <a:rPr sz="4200" dirty="0">
                <a:solidFill>
                  <a:srgbClr val="FFFFFF"/>
                </a:solidFill>
              </a:rPr>
              <a:t>.</a:t>
            </a:r>
            <a:endParaRPr sz="4200" dirty="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8415" y="3980308"/>
            <a:ext cx="131063" cy="9753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32220" y="341375"/>
            <a:ext cx="2741676" cy="184403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06484" y="2337815"/>
            <a:ext cx="2759964" cy="207568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25368" y="3255264"/>
            <a:ext cx="100584" cy="14020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25368" y="3617975"/>
            <a:ext cx="137160" cy="13411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25368" y="4343400"/>
            <a:ext cx="100584" cy="14020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54724" y="4608575"/>
            <a:ext cx="2677668" cy="207721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29178" y="5588517"/>
            <a:ext cx="100584" cy="140207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402080" y="172059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90500" y="0"/>
                </a:moveTo>
                <a:lnTo>
                  <a:pt x="0" y="0"/>
                </a:lnTo>
                <a:lnTo>
                  <a:pt x="0" y="190500"/>
                </a:lnTo>
                <a:lnTo>
                  <a:pt x="190500" y="190500"/>
                </a:lnTo>
                <a:lnTo>
                  <a:pt x="190500" y="0"/>
                </a:lnTo>
                <a:close/>
              </a:path>
            </a:pathLst>
          </a:custGeom>
          <a:solidFill>
            <a:srgbClr val="346C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92580" y="153009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90500" y="0"/>
                </a:moveTo>
                <a:lnTo>
                  <a:pt x="0" y="0"/>
                </a:lnTo>
                <a:lnTo>
                  <a:pt x="0" y="190500"/>
                </a:lnTo>
                <a:lnTo>
                  <a:pt x="190500" y="190500"/>
                </a:lnTo>
                <a:lnTo>
                  <a:pt x="190500" y="0"/>
                </a:lnTo>
                <a:close/>
              </a:path>
            </a:pathLst>
          </a:custGeom>
          <a:solidFill>
            <a:srgbClr val="C3DF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53667" y="3067061"/>
            <a:ext cx="1588769" cy="769099"/>
          </a:xfrm>
          <a:custGeom>
            <a:avLst/>
            <a:gdLst/>
            <a:ahLst/>
            <a:cxnLst/>
            <a:rect l="l" t="t" r="r" b="b"/>
            <a:pathLst>
              <a:path w="2761615" h="461644">
                <a:moveTo>
                  <a:pt x="2761361" y="0"/>
                </a:moveTo>
                <a:lnTo>
                  <a:pt x="0" y="0"/>
                </a:lnTo>
                <a:lnTo>
                  <a:pt x="0" y="461263"/>
                </a:lnTo>
                <a:lnTo>
                  <a:pt x="2761361" y="461263"/>
                </a:lnTo>
                <a:lnTo>
                  <a:pt x="2761361" y="0"/>
                </a:lnTo>
                <a:close/>
              </a:path>
            </a:pathLst>
          </a:custGeom>
          <a:solidFill>
            <a:srgbClr val="346C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332220" y="3050104"/>
            <a:ext cx="2874264" cy="69378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828675" marR="766445" indent="-67310">
              <a:lnSpc>
                <a:spcPct val="100000"/>
              </a:lnSpc>
              <a:spcBef>
                <a:spcPts val="450"/>
              </a:spcBef>
            </a:pPr>
            <a:r>
              <a:rPr sz="1100" u="sng" spc="-10" dirty="0">
                <a:uFill>
                  <a:solidFill>
                    <a:srgbClr val="FFFFFF"/>
                  </a:solidFill>
                </a:uFill>
                <a:latin typeface="Pretendard" panose="02000503000000020004" pitchFamily="50" charset="-127"/>
                <a:cs typeface="Pretendard" panose="02000503000000020004" pitchFamily="50" charset="-127"/>
              </a:rPr>
              <a:t>www.gsckorea.co.kr </a:t>
            </a:r>
            <a:endParaRPr lang="en-US" sz="1100" u="sng" spc="-10" dirty="0">
              <a:uFill>
                <a:solidFill>
                  <a:srgbClr val="FFFFFF"/>
                </a:solidFill>
              </a:uFill>
              <a:latin typeface="Pretendard" panose="02000503000000020004" pitchFamily="50" charset="-127"/>
              <a:cs typeface="Pretendard" panose="02000503000000020004" pitchFamily="50" charset="-127"/>
            </a:endParaRPr>
          </a:p>
          <a:p>
            <a:pPr marL="828675" marR="766445" indent="-67310">
              <a:lnSpc>
                <a:spcPct val="100000"/>
              </a:lnSpc>
              <a:spcBef>
                <a:spcPts val="450"/>
              </a:spcBef>
            </a:pPr>
            <a:r>
              <a:rPr sz="1100" spc="-375" dirty="0"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100" spc="-5" dirty="0">
                <a:latin typeface="Pretendard" panose="02000503000000020004" pitchFamily="50" charset="-127"/>
                <a:cs typeface="Pretendard" panose="02000503000000020004" pitchFamily="50" charset="-127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www.gsc-lab.com</a:t>
            </a:r>
            <a:endParaRPr lang="en-US" sz="1100" spc="-5" dirty="0">
              <a:latin typeface="Pretendard" panose="02000503000000020004" pitchFamily="50" charset="-127"/>
              <a:cs typeface="Pretendard" panose="02000503000000020004" pitchFamily="50" charset="-127"/>
            </a:endParaRPr>
          </a:p>
          <a:p>
            <a:pPr marL="828675" marR="766445" indent="-67310">
              <a:lnSpc>
                <a:spcPct val="100000"/>
              </a:lnSpc>
              <a:spcBef>
                <a:spcPts val="450"/>
              </a:spcBef>
            </a:pPr>
            <a:r>
              <a:rPr lang="en-US" altLang="ko-KR" sz="1100" spc="-375" dirty="0"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en-US" altLang="ko-KR" sz="1100" spc="-5" dirty="0">
                <a:latin typeface="Pretendard" panose="02000503000000020004" pitchFamily="50" charset="-127"/>
                <a:cs typeface="Pretendard" panose="02000503000000020004" pitchFamily="50" charset="-127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www.gsc-gene.org</a:t>
            </a:r>
            <a:endParaRPr lang="en-US" altLang="ko-KR" sz="1100" spc="-5" dirty="0">
              <a:latin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46423" y="3206623"/>
            <a:ext cx="265557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경기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도 </a:t>
            </a:r>
            <a:r>
              <a:rPr sz="1100" spc="-10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광명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시</a:t>
            </a:r>
            <a:r>
              <a:rPr sz="1100" spc="-7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양지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로</a:t>
            </a:r>
            <a:r>
              <a:rPr sz="1100" spc="-7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21</a:t>
            </a:r>
            <a:r>
              <a:rPr sz="1100" spc="-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T</a:t>
            </a:r>
            <a:r>
              <a:rPr sz="1100" spc="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타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워</a:t>
            </a:r>
            <a:r>
              <a:rPr sz="1100" spc="-7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1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51</a:t>
            </a:r>
            <a:r>
              <a:rPr sz="1100" spc="-1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1</a:t>
            </a:r>
            <a:r>
              <a:rPr sz="1100" spc="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호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~</a:t>
            </a:r>
            <a:r>
              <a:rPr sz="1100" spc="-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1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513호</a:t>
            </a:r>
            <a:endParaRPr sz="1100" dirty="0">
              <a:latin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645788" y="3591965"/>
            <a:ext cx="1753235" cy="522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02-899-4265</a:t>
            </a:r>
            <a:endParaRPr sz="1100" dirty="0">
              <a:latin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2700">
              <a:lnSpc>
                <a:spcPct val="150000"/>
              </a:lnSpc>
              <a:spcBef>
                <a:spcPts val="894"/>
              </a:spcBef>
            </a:pPr>
            <a:r>
              <a:rPr lang="en-US" sz="1100" spc="-1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  <a:hlinkClick r:id="rId11"/>
              </a:rPr>
              <a:t>office</a:t>
            </a:r>
            <a:r>
              <a:rPr sz="1100" spc="-1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  <a:hlinkClick r:id="rId11"/>
              </a:rPr>
              <a:t>@gsckorea.co.kr</a:t>
            </a:r>
            <a:endParaRPr sz="1100" dirty="0">
              <a:latin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42238" y="3213353"/>
            <a:ext cx="2051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GSC글로벌표준인증원</a:t>
            </a:r>
            <a:endParaRPr sz="1800" dirty="0">
              <a:latin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46423" y="4267200"/>
            <a:ext cx="2273300" cy="428322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100" spc="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서울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시</a:t>
            </a:r>
            <a:r>
              <a:rPr sz="1100" spc="-8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금천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구</a:t>
            </a:r>
            <a:r>
              <a:rPr sz="1100" spc="-4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가산디지털</a:t>
            </a:r>
            <a:r>
              <a:rPr sz="1100" spc="-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1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로</a:t>
            </a:r>
            <a:r>
              <a:rPr sz="1100" spc="-114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16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8</a:t>
            </a:r>
            <a:endParaRPr sz="1100" dirty="0">
              <a:latin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우림라이온스밸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리</a:t>
            </a:r>
            <a:r>
              <a:rPr sz="1100" spc="-14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1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차</a:t>
            </a:r>
            <a:r>
              <a:rPr sz="1100" spc="-3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A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동</a:t>
            </a:r>
            <a:r>
              <a:rPr sz="1100" spc="-3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80</a:t>
            </a:r>
            <a:r>
              <a:rPr sz="1100" spc="-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7</a:t>
            </a:r>
            <a:r>
              <a:rPr sz="1100" spc="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호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-</a:t>
            </a:r>
            <a:r>
              <a:rPr sz="1100" spc="-1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8</a:t>
            </a:r>
            <a:r>
              <a:rPr sz="1100" spc="-2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0</a:t>
            </a:r>
            <a:r>
              <a:rPr sz="1100" spc="-2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9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호</a:t>
            </a:r>
            <a:endParaRPr sz="1100" dirty="0">
              <a:latin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42238" y="4342333"/>
            <a:ext cx="16592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GSC안티에이징랩</a:t>
            </a:r>
            <a:endParaRPr sz="1800" dirty="0">
              <a:latin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42238" y="5502269"/>
            <a:ext cx="197802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GSC</a:t>
            </a:r>
            <a:r>
              <a:rPr sz="1800" spc="-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8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유전자</a:t>
            </a:r>
            <a:r>
              <a:rPr sz="1800" spc="-1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N</a:t>
            </a:r>
            <a:r>
              <a:rPr sz="1800" spc="-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G</a:t>
            </a:r>
            <a:r>
              <a:rPr sz="1800" spc="-3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센터</a:t>
            </a:r>
            <a:endParaRPr sz="1800" dirty="0">
              <a:latin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645788" y="5556316"/>
            <a:ext cx="280797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대구광역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시</a:t>
            </a:r>
            <a:r>
              <a:rPr sz="1100" spc="-9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중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구</a:t>
            </a:r>
            <a:r>
              <a:rPr sz="1100" spc="-5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태평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로</a:t>
            </a:r>
            <a:r>
              <a:rPr sz="1100" spc="-5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1</a:t>
            </a:r>
            <a:r>
              <a:rPr sz="1100" spc="-1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6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0</a:t>
            </a:r>
            <a:r>
              <a:rPr sz="1100" spc="-3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대구스테이션센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터</a:t>
            </a:r>
            <a:r>
              <a:rPr sz="1100" spc="-14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sz="1100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301</a:t>
            </a:r>
            <a:endParaRPr sz="1100" dirty="0">
              <a:latin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31" name="object 14">
            <a:extLst>
              <a:ext uri="{FF2B5EF4-FFF2-40B4-BE49-F238E27FC236}">
                <a16:creationId xmlns:a16="http://schemas.microsoft.com/office/drawing/2014/main" id="{006D2A81-6E38-C8FD-6629-F9AD621B13A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25368" y="5916185"/>
            <a:ext cx="137160" cy="134112"/>
          </a:xfrm>
          <a:prstGeom prst="rect">
            <a:avLst/>
          </a:prstGeom>
        </p:spPr>
      </p:pic>
      <p:sp>
        <p:nvSpPr>
          <p:cNvPr id="33" name="object 23">
            <a:extLst>
              <a:ext uri="{FF2B5EF4-FFF2-40B4-BE49-F238E27FC236}">
                <a16:creationId xmlns:a16="http://schemas.microsoft.com/office/drawing/2014/main" id="{742B1E1C-F88A-1AFA-2458-0BE4BF1AE850}"/>
              </a:ext>
            </a:extLst>
          </p:cNvPr>
          <p:cNvSpPr txBox="1"/>
          <p:nvPr/>
        </p:nvSpPr>
        <p:spPr>
          <a:xfrm>
            <a:off x="3645788" y="4876800"/>
            <a:ext cx="1753235" cy="522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02-8</a:t>
            </a:r>
            <a:r>
              <a:rPr lang="en-US" sz="1100" spc="-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66-1002</a:t>
            </a:r>
            <a:endParaRPr sz="1100" dirty="0">
              <a:latin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2700">
              <a:lnSpc>
                <a:spcPct val="150000"/>
              </a:lnSpc>
              <a:spcBef>
                <a:spcPts val="894"/>
              </a:spcBef>
            </a:pPr>
            <a:r>
              <a:rPr lang="en-US" sz="1100" spc="-1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  <a:hlinkClick r:id="rId12"/>
              </a:rPr>
              <a:t>sales_team</a:t>
            </a:r>
            <a:r>
              <a:rPr sz="1100" spc="-1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  <a:hlinkClick r:id="rId12"/>
              </a:rPr>
              <a:t>@gsckorea.co.kr</a:t>
            </a:r>
            <a:endParaRPr sz="1100" dirty="0">
              <a:latin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34" name="object 7">
            <a:extLst>
              <a:ext uri="{FF2B5EF4-FFF2-40B4-BE49-F238E27FC236}">
                <a16:creationId xmlns:a16="http://schemas.microsoft.com/office/drawing/2014/main" id="{299D2E67-94B9-585C-3D1C-908FC5E20CC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8415" y="5236466"/>
            <a:ext cx="131063" cy="97534"/>
          </a:xfrm>
          <a:prstGeom prst="rect">
            <a:avLst/>
          </a:prstGeom>
        </p:spPr>
      </p:pic>
      <p:pic>
        <p:nvPicPr>
          <p:cNvPr id="35" name="object 11">
            <a:extLst>
              <a:ext uri="{FF2B5EF4-FFF2-40B4-BE49-F238E27FC236}">
                <a16:creationId xmlns:a16="http://schemas.microsoft.com/office/drawing/2014/main" id="{6AA15E60-69CF-5BBE-8D0F-62EA49B75DA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25368" y="4895088"/>
            <a:ext cx="137160" cy="134112"/>
          </a:xfrm>
          <a:prstGeom prst="rect">
            <a:avLst/>
          </a:prstGeom>
        </p:spPr>
      </p:pic>
      <p:sp>
        <p:nvSpPr>
          <p:cNvPr id="36" name="object 23">
            <a:extLst>
              <a:ext uri="{FF2B5EF4-FFF2-40B4-BE49-F238E27FC236}">
                <a16:creationId xmlns:a16="http://schemas.microsoft.com/office/drawing/2014/main" id="{78DC067C-26FE-3BC2-6046-C37C1F922AB9}"/>
              </a:ext>
            </a:extLst>
          </p:cNvPr>
          <p:cNvSpPr txBox="1"/>
          <p:nvPr/>
        </p:nvSpPr>
        <p:spPr>
          <a:xfrm>
            <a:off x="3645788" y="5877965"/>
            <a:ext cx="1753235" cy="522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0</a:t>
            </a:r>
            <a:r>
              <a:rPr lang="en-US" sz="1100" spc="-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</a:rPr>
              <a:t>53-253-8989</a:t>
            </a:r>
            <a:endParaRPr sz="1100" dirty="0">
              <a:latin typeface="Pretendard" panose="02000503000000020004" pitchFamily="50" charset="-127"/>
              <a:cs typeface="Pretendard" panose="02000503000000020004" pitchFamily="50" charset="-127"/>
            </a:endParaRPr>
          </a:p>
          <a:p>
            <a:pPr marL="12700">
              <a:lnSpc>
                <a:spcPct val="150000"/>
              </a:lnSpc>
              <a:spcBef>
                <a:spcPts val="894"/>
              </a:spcBef>
            </a:pPr>
            <a:r>
              <a:rPr lang="en-US" sz="1100" spc="-1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  <a:hlinkClick r:id="rId12"/>
              </a:rPr>
              <a:t>ngs_lab3</a:t>
            </a:r>
            <a:r>
              <a:rPr sz="1100" spc="-15" dirty="0">
                <a:solidFill>
                  <a:srgbClr val="FFFFFF"/>
                </a:solidFill>
                <a:latin typeface="Pretendard" panose="02000503000000020004" pitchFamily="50" charset="-127"/>
                <a:cs typeface="Pretendard" panose="02000503000000020004" pitchFamily="50" charset="-127"/>
                <a:hlinkClick r:id="rId12"/>
              </a:rPr>
              <a:t>@gsckorea.co.kr</a:t>
            </a:r>
            <a:endParaRPr sz="1100" dirty="0">
              <a:latin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pic>
        <p:nvPicPr>
          <p:cNvPr id="37" name="object 7">
            <a:extLst>
              <a:ext uri="{FF2B5EF4-FFF2-40B4-BE49-F238E27FC236}">
                <a16:creationId xmlns:a16="http://schemas.microsoft.com/office/drawing/2014/main" id="{8895EF0E-13C2-3AE7-E80F-62AF9B18B66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8415" y="6294035"/>
            <a:ext cx="131063" cy="97534"/>
          </a:xfrm>
          <a:prstGeom prst="rect">
            <a:avLst/>
          </a:prstGeom>
        </p:spPr>
      </p:pic>
      <p:sp>
        <p:nvSpPr>
          <p:cNvPr id="38" name="object 6">
            <a:extLst>
              <a:ext uri="{FF2B5EF4-FFF2-40B4-BE49-F238E27FC236}">
                <a16:creationId xmlns:a16="http://schemas.microsoft.com/office/drawing/2014/main" id="{2B121C6E-C4C1-992D-FED3-75FF5E76E9B3}"/>
              </a:ext>
            </a:extLst>
          </p:cNvPr>
          <p:cNvSpPr txBox="1"/>
          <p:nvPr/>
        </p:nvSpPr>
        <p:spPr>
          <a:xfrm>
            <a:off x="11664188" y="6439306"/>
            <a:ext cx="14160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spc="-5" dirty="0">
                <a:solidFill>
                  <a:srgbClr val="A6A6A6"/>
                </a:solidFill>
                <a:latin typeface="Calibri"/>
                <a:cs typeface="Calibri"/>
              </a:rPr>
              <a:t>45</a:t>
            </a:r>
            <a:endParaRPr sz="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21C2A8-EA0E-0E60-F292-88AF13D17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"/>
            <a:ext cx="12192000" cy="685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55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F248D85-88D8-4947-9BCC-1F4BD366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4649" y="286358"/>
            <a:ext cx="1125857" cy="365125"/>
          </a:xfrm>
        </p:spPr>
        <p:txBody>
          <a:bodyPr/>
          <a:lstStyle/>
          <a:p>
            <a:fld id="{50A9AC5C-D932-4680-ADF8-F66406F2E0FF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2688E52-397D-AEA1-58B8-163D739F941B}"/>
              </a:ext>
            </a:extLst>
          </p:cNvPr>
          <p:cNvSpPr txBox="1"/>
          <p:nvPr/>
        </p:nvSpPr>
        <p:spPr>
          <a:xfrm>
            <a:off x="2255667" y="3874499"/>
            <a:ext cx="3459333" cy="2963795"/>
          </a:xfrm>
          <a:prstGeom prst="rect">
            <a:avLst/>
          </a:prstGeom>
        </p:spPr>
        <p:txBody>
          <a:bodyPr vert="horz" wrap="square" lIns="0" tIns="14400" rIns="0" bIns="1440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480"/>
              </a:spcBef>
            </a:pP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로버트 마틴은 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FDA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에서 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14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년 넘게 제약 조사관으로 일해왔습니다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 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인간 및 동물용 약물 전문가인 그는 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Level II 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제약 조사관 자격을 보유하고 있습니다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</a:p>
          <a:p>
            <a:pPr marL="12700">
              <a:lnSpc>
                <a:spcPct val="150000"/>
              </a:lnSpc>
              <a:spcBef>
                <a:spcPts val="480"/>
              </a:spcBef>
            </a:pP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국내외에서 복잡한 제약 검사를 맡았으며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특히 약 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년 동안 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FDA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의 외국 약물 팀에서 국제 제약 검사를 전담했습니다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 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생물학적 제품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완제품과 약물 물질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), 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멸균 제품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방사성 의약품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일반의약품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(OTC), 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원료 의약품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동물용 제품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화장품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NDA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와 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ANDA 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신청 제품을 주기적으로 검사했습니다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 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그의 검사 결과는 종종 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FDA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의 규제 조치로 이어졌으며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범죄 수사국과 협력한 경험도 많습니다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</a:p>
          <a:p>
            <a:pPr marL="12700">
              <a:lnSpc>
                <a:spcPct val="150000"/>
              </a:lnSpc>
              <a:spcBef>
                <a:spcPts val="480"/>
              </a:spcBef>
            </a:pP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FDA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에 합류하기 전에는 매사추세츠 주 경찰 범죄 연구소 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(CSI) 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에서 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12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년 이상 법의학 조사관으로 일했습니다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 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그는 화학을 전공했고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물리학과 형사 사법을 부전공으로 공부하여 이학 학사 학위를 취득했습니다</a:t>
            </a:r>
            <a:r>
              <a:rPr lang="en-US" altLang="ko-KR" sz="1000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</a:p>
        </p:txBody>
      </p:sp>
      <p:cxnSp>
        <p:nvCxnSpPr>
          <p:cNvPr id="112" name="직선 연결선 111">
            <a:extLst>
              <a:ext uri="{FF2B5EF4-FFF2-40B4-BE49-F238E27FC236}">
                <a16:creationId xmlns:a16="http://schemas.microsoft.com/office/drawing/2014/main" id="{3CB90146-1532-D433-4DA7-F8EF757321AC}"/>
              </a:ext>
            </a:extLst>
          </p:cNvPr>
          <p:cNvCxnSpPr>
            <a:cxnSpLocks/>
          </p:cNvCxnSpPr>
          <p:nvPr/>
        </p:nvCxnSpPr>
        <p:spPr>
          <a:xfrm>
            <a:off x="0" y="1495355"/>
            <a:ext cx="216444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그룹 145">
            <a:extLst>
              <a:ext uri="{FF2B5EF4-FFF2-40B4-BE49-F238E27FC236}">
                <a16:creationId xmlns:a16="http://schemas.microsoft.com/office/drawing/2014/main" id="{45BDB707-F444-9650-C612-C60CFADD2CF5}"/>
              </a:ext>
            </a:extLst>
          </p:cNvPr>
          <p:cNvGrpSpPr/>
          <p:nvPr/>
        </p:nvGrpSpPr>
        <p:grpSpPr>
          <a:xfrm>
            <a:off x="1" y="5372172"/>
            <a:ext cx="2164444" cy="1485827"/>
            <a:chOff x="1" y="5372172"/>
            <a:chExt cx="2164444" cy="1485827"/>
          </a:xfrm>
        </p:grpSpPr>
        <p:sp>
          <p:nvSpPr>
            <p:cNvPr id="147" name="자유형: 도형 146">
              <a:extLst>
                <a:ext uri="{FF2B5EF4-FFF2-40B4-BE49-F238E27FC236}">
                  <a16:creationId xmlns:a16="http://schemas.microsoft.com/office/drawing/2014/main" id="{5470BB4E-E392-AF99-2372-3A2DAAF93D03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8" name="자유형: 도형 147">
              <a:extLst>
                <a:ext uri="{FF2B5EF4-FFF2-40B4-BE49-F238E27FC236}">
                  <a16:creationId xmlns:a16="http://schemas.microsoft.com/office/drawing/2014/main" id="{92948428-484F-4492-034D-614C30B9CD69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54F41491-61B8-BA18-C0D2-BEC1A6F36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8" b="99743" l="3709" r="99176">
                        <a14:foregroundMark x1="45742" y1="3346" x2="46016" y2="14543"/>
                        <a14:foregroundMark x1="48352" y1="61776" x2="32280" y2="68468"/>
                        <a14:foregroundMark x1="32280" y1="68468" x2="17857" y2="84556"/>
                        <a14:foregroundMark x1="17857" y1="84556" x2="63324" y2="92921"/>
                        <a14:foregroundMark x1="63324" y1="92921" x2="93132" y2="86873"/>
                        <a14:foregroundMark x1="93132" y1="86873" x2="93407" y2="86615"/>
                        <a14:foregroundMark x1="20330" y1="74775" x2="3709" y2="93565"/>
                        <a14:foregroundMark x1="3709" y1="93565" x2="10852" y2="92793"/>
                        <a14:foregroundMark x1="54808" y1="75933" x2="54808" y2="75933"/>
                        <a14:foregroundMark x1="91484" y1="85071" x2="92857" y2="85843"/>
                        <a14:foregroundMark x1="59478" y1="87130" x2="59478" y2="99743"/>
                        <a14:foregroundMark x1="96016" y1="72201" x2="99176" y2="7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5938" y="1352853"/>
            <a:ext cx="2199951" cy="2348024"/>
          </a:xfrm>
          <a:prstGeom prst="ellipse">
            <a:avLst/>
          </a:prstGeom>
          <a:ln w="1905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DB6174-49B7-7B76-7FFE-70C051237DD0}"/>
              </a:ext>
            </a:extLst>
          </p:cNvPr>
          <p:cNvSpPr txBox="1"/>
          <p:nvPr/>
        </p:nvSpPr>
        <p:spPr>
          <a:xfrm>
            <a:off x="6096000" y="2483696"/>
            <a:ext cx="58373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n-ea"/>
              </a:rPr>
              <a:t>現 </a:t>
            </a:r>
            <a:r>
              <a:rPr lang="en-US" altLang="ko-KR" b="1" dirty="0">
                <a:latin typeface="+mn-ea"/>
              </a:rPr>
              <a:t>WC Consulting, LCC</a:t>
            </a:r>
          </a:p>
          <a:p>
            <a:r>
              <a:rPr lang="en-US" altLang="ko-KR" dirty="0">
                <a:latin typeface="+mn-ea"/>
              </a:rPr>
              <a:t>    CGMP Consultant Managing Director</a:t>
            </a:r>
          </a:p>
          <a:p>
            <a:endParaRPr lang="en-US" altLang="ko-KR" dirty="0">
              <a:latin typeface="+mn-ea"/>
            </a:endParaRPr>
          </a:p>
          <a:p>
            <a:r>
              <a:rPr lang="en-US" altLang="ko-KR" b="1" dirty="0">
                <a:latin typeface="+mn-ea"/>
              </a:rPr>
              <a:t>    US FOOD AND DRUG ADMINISTRATION</a:t>
            </a:r>
          </a:p>
          <a:p>
            <a:r>
              <a:rPr lang="en-US" altLang="ko-KR" dirty="0">
                <a:latin typeface="+mn-ea"/>
              </a:rPr>
              <a:t>    Consultant Safety Officer-Drug Specialist</a:t>
            </a:r>
          </a:p>
          <a:p>
            <a:endParaRPr lang="en-US" altLang="ko-KR" dirty="0">
              <a:latin typeface="+mn-ea"/>
            </a:endParaRPr>
          </a:p>
          <a:p>
            <a:r>
              <a:rPr lang="ko-KR" altLang="en-US" b="1" dirty="0">
                <a:latin typeface="+mn-ea"/>
              </a:rPr>
              <a:t>前 </a:t>
            </a:r>
            <a:r>
              <a:rPr lang="en-US" altLang="ko-KR" b="1" dirty="0">
                <a:latin typeface="+mn-ea"/>
              </a:rPr>
              <a:t>US FOOD AND DRUG ADMINISTRATION</a:t>
            </a:r>
          </a:p>
          <a:p>
            <a:r>
              <a:rPr lang="en-US" altLang="ko-KR" dirty="0">
                <a:latin typeface="+mn-ea"/>
              </a:rPr>
              <a:t>    Consumer Safety Officer</a:t>
            </a:r>
          </a:p>
          <a:p>
            <a:endParaRPr lang="en-US" altLang="ko-KR" dirty="0">
              <a:latin typeface="+mn-ea"/>
            </a:endParaRPr>
          </a:p>
          <a:p>
            <a:r>
              <a:rPr lang="en-US" altLang="ko-KR" b="1" dirty="0">
                <a:latin typeface="+mn-ea"/>
              </a:rPr>
              <a:t>   SANOFI SERVICES, INC.</a:t>
            </a:r>
          </a:p>
          <a:p>
            <a:r>
              <a:rPr lang="en-US" altLang="ko-KR" dirty="0">
                <a:latin typeface="+mn-ea"/>
              </a:rPr>
              <a:t>   Associate Director Global Quality Audit</a:t>
            </a:r>
          </a:p>
          <a:p>
            <a:endParaRPr lang="en-US" altLang="ko-KR" dirty="0">
              <a:latin typeface="+mn-ea"/>
            </a:endParaRPr>
          </a:p>
          <a:p>
            <a:r>
              <a:rPr lang="en-US" altLang="ko-KR" b="1" dirty="0">
                <a:latin typeface="+mn-ea"/>
              </a:rPr>
              <a:t>   MASSACHUSETTS STATE POLICE CRIME LABORATORY</a:t>
            </a:r>
          </a:p>
          <a:p>
            <a:r>
              <a:rPr lang="en-US" altLang="ko-KR" dirty="0">
                <a:latin typeface="+mn-ea"/>
              </a:rPr>
              <a:t>   Acting Lead Supervisor / or Forensic Biology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515BCB-8EC9-12F3-4824-EBEDEB355039}"/>
              </a:ext>
            </a:extLst>
          </p:cNvPr>
          <p:cNvSpPr txBox="1"/>
          <p:nvPr/>
        </p:nvSpPr>
        <p:spPr>
          <a:xfrm>
            <a:off x="6096000" y="712745"/>
            <a:ext cx="4759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/>
              <a:t>Robert </a:t>
            </a:r>
            <a:r>
              <a:rPr lang="en-US" altLang="ko-KR" sz="4800" b="1" dirty="0" err="1"/>
              <a:t>J.Martin</a:t>
            </a:r>
            <a:endParaRPr lang="ko-KR" altLang="en-US" sz="4800" b="1" dirty="0"/>
          </a:p>
        </p:txBody>
      </p:sp>
      <p:pic>
        <p:nvPicPr>
          <p:cNvPr id="19" name="그림 18" descr="폰트, 그래픽, 텍스트, 스크린샷이(가) 표시된 사진&#10;&#10;자동 생성된 설명">
            <a:extLst>
              <a:ext uri="{FF2B5EF4-FFF2-40B4-BE49-F238E27FC236}">
                <a16:creationId xmlns:a16="http://schemas.microsoft.com/office/drawing/2014/main" id="{B237B979-16FC-4F26-C718-1BCA57EA5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50" y="278745"/>
            <a:ext cx="2298426" cy="479233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A810153F-14AA-6DFA-DE4A-4BF0AEB6D1E6}"/>
              </a:ext>
            </a:extLst>
          </p:cNvPr>
          <p:cNvSpPr/>
          <p:nvPr/>
        </p:nvSpPr>
        <p:spPr>
          <a:xfrm>
            <a:off x="0" y="0"/>
            <a:ext cx="216444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hlinkClick r:id="rId5" action="ppaction://hlinksldjump"/>
            <a:extLst>
              <a:ext uri="{FF2B5EF4-FFF2-40B4-BE49-F238E27FC236}">
                <a16:creationId xmlns:a16="http://schemas.microsoft.com/office/drawing/2014/main" id="{41CB2483-D240-7538-CF78-6B84B80341F9}"/>
              </a:ext>
            </a:extLst>
          </p:cNvPr>
          <p:cNvSpPr txBox="1"/>
          <p:nvPr/>
        </p:nvSpPr>
        <p:spPr>
          <a:xfrm>
            <a:off x="457510" y="158492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구</a:t>
            </a:r>
            <a:r>
              <a:rPr lang="en-US" altLang="ko-KR" sz="800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. </a:t>
            </a:r>
            <a:r>
              <a:rPr lang="ko-KR" altLang="en-US" sz="800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 </a:t>
            </a:r>
            <a:r>
              <a:rPr lang="en-US" altLang="ko-KR" sz="800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FDA </a:t>
            </a:r>
            <a:r>
              <a:rPr lang="ko-KR" altLang="en-US" sz="800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조사관 </a:t>
            </a:r>
            <a:r>
              <a:rPr lang="en-US" altLang="ko-KR" sz="800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(Robert </a:t>
            </a:r>
            <a:r>
              <a:rPr lang="en-US" altLang="ko-KR" sz="800" dirty="0" err="1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J.Martin</a:t>
            </a:r>
            <a:r>
              <a:rPr lang="en-US" altLang="ko-KR" sz="800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) </a:t>
            </a:r>
          </a:p>
        </p:txBody>
      </p:sp>
      <p:sp>
        <p:nvSpPr>
          <p:cNvPr id="22" name="TextBox 21">
            <a:hlinkClick r:id="rId6" action="ppaction://hlinksldjump"/>
            <a:extLst>
              <a:ext uri="{FF2B5EF4-FFF2-40B4-BE49-F238E27FC236}">
                <a16:creationId xmlns:a16="http://schemas.microsoft.com/office/drawing/2014/main" id="{EA0FBFB9-F380-26D4-7F84-26BA2C186059}"/>
              </a:ext>
            </a:extLst>
          </p:cNvPr>
          <p:cNvSpPr txBox="1"/>
          <p:nvPr/>
        </p:nvSpPr>
        <p:spPr>
          <a:xfrm>
            <a:off x="457509" y="191625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질의 응답 </a:t>
            </a:r>
            <a:r>
              <a:rPr lang="en-US" altLang="ko-KR" sz="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(1,2,3,4,5,6,7) </a:t>
            </a:r>
          </a:p>
        </p:txBody>
      </p:sp>
      <p:sp>
        <p:nvSpPr>
          <p:cNvPr id="23" name="TextBox 22">
            <a:hlinkClick r:id="" action="ppaction://noaction"/>
            <a:extLst>
              <a:ext uri="{FF2B5EF4-FFF2-40B4-BE49-F238E27FC236}">
                <a16:creationId xmlns:a16="http://schemas.microsoft.com/office/drawing/2014/main" id="{51ECA705-F31D-7CAC-750A-FAB08CF84F6E}"/>
              </a:ext>
            </a:extLst>
          </p:cNvPr>
          <p:cNvSpPr txBox="1"/>
          <p:nvPr/>
        </p:nvSpPr>
        <p:spPr>
          <a:xfrm>
            <a:off x="457510" y="2179615"/>
            <a:ext cx="1706935" cy="288127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Drug Inspection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심사결과 및 진행상황 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4" name="TextBox 23">
            <a:hlinkClick r:id="" action="ppaction://noaction"/>
            <a:extLst>
              <a:ext uri="{FF2B5EF4-FFF2-40B4-BE49-F238E27FC236}">
                <a16:creationId xmlns:a16="http://schemas.microsoft.com/office/drawing/2014/main" id="{11E9A799-5EE7-CCFA-AAB7-6109AB5E927C}"/>
              </a:ext>
            </a:extLst>
          </p:cNvPr>
          <p:cNvSpPr txBox="1"/>
          <p:nvPr/>
        </p:nvSpPr>
        <p:spPr>
          <a:xfrm>
            <a:off x="457510" y="257891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OTC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공장심사 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순서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5" name="TextBox 24">
            <a:hlinkClick r:id="" action="ppaction://noaction"/>
            <a:extLst>
              <a:ext uri="{FF2B5EF4-FFF2-40B4-BE49-F238E27FC236}">
                <a16:creationId xmlns:a16="http://schemas.microsoft.com/office/drawing/2014/main" id="{32672244-6B5E-BE7A-026C-2096D23CE7EF}"/>
              </a:ext>
            </a:extLst>
          </p:cNvPr>
          <p:cNvSpPr txBox="1"/>
          <p:nvPr/>
        </p:nvSpPr>
        <p:spPr>
          <a:xfrm>
            <a:off x="457510" y="291024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Two Track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전략</a:t>
            </a:r>
          </a:p>
        </p:txBody>
      </p:sp>
      <p:sp>
        <p:nvSpPr>
          <p:cNvPr id="26" name="TextBox 25">
            <a:hlinkClick r:id="rId7" action="ppaction://hlinksldjump"/>
            <a:extLst>
              <a:ext uri="{FF2B5EF4-FFF2-40B4-BE49-F238E27FC236}">
                <a16:creationId xmlns:a16="http://schemas.microsoft.com/office/drawing/2014/main" id="{D16B441A-2F0D-CF0B-FB32-89B823591492}"/>
              </a:ext>
            </a:extLst>
          </p:cNvPr>
          <p:cNvSpPr txBox="1"/>
          <p:nvPr/>
        </p:nvSpPr>
        <p:spPr>
          <a:xfrm>
            <a:off x="457510" y="324157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설비 예상투자 비용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5F8878-B7EB-9A33-08F5-C76ADDCAB164}"/>
              </a:ext>
            </a:extLst>
          </p:cNvPr>
          <p:cNvSpPr txBox="1"/>
          <p:nvPr/>
        </p:nvSpPr>
        <p:spPr>
          <a:xfrm>
            <a:off x="457510" y="651483"/>
            <a:ext cx="1706936" cy="182970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1000" dirty="0">
                <a:solidFill>
                  <a:schemeClr val="tx2"/>
                </a:solidFill>
                <a:ea typeface="+mj-ea"/>
              </a:rPr>
              <a:t>미국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FDA OTC </a:t>
            </a:r>
            <a:r>
              <a:rPr lang="ko-KR" altLang="en-US" sz="1000" dirty="0">
                <a:solidFill>
                  <a:schemeClr val="tx2"/>
                </a:solidFill>
                <a:ea typeface="+mj-ea"/>
              </a:rPr>
              <a:t>실시간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Q&amp;A</a:t>
            </a:r>
            <a:endParaRPr lang="ko-KR" altLang="en-US" sz="1000" dirty="0">
              <a:solidFill>
                <a:schemeClr val="tx2"/>
              </a:solidFill>
              <a:ea typeface="+mj-ea"/>
            </a:endParaRPr>
          </a:p>
        </p:txBody>
      </p:sp>
      <p:sp>
        <p:nvSpPr>
          <p:cNvPr id="28" name="TextBox 27">
            <a:hlinkClick r:id="rId7" action="ppaction://hlinksldjump"/>
            <a:extLst>
              <a:ext uri="{FF2B5EF4-FFF2-40B4-BE49-F238E27FC236}">
                <a16:creationId xmlns:a16="http://schemas.microsoft.com/office/drawing/2014/main" id="{CAA86E61-8825-5F97-A3D6-A02F4CA80197}"/>
              </a:ext>
            </a:extLst>
          </p:cNvPr>
          <p:cNvSpPr txBox="1"/>
          <p:nvPr/>
        </p:nvSpPr>
        <p:spPr>
          <a:xfrm>
            <a:off x="457509" y="3548685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Process Validation</a:t>
            </a: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37F800D0-5A94-D54B-4A75-E5E19635632B}"/>
              </a:ext>
            </a:extLst>
          </p:cNvPr>
          <p:cNvGrpSpPr/>
          <p:nvPr/>
        </p:nvGrpSpPr>
        <p:grpSpPr>
          <a:xfrm>
            <a:off x="0" y="5344983"/>
            <a:ext cx="2164444" cy="1485827"/>
            <a:chOff x="1" y="5372172"/>
            <a:chExt cx="2164444" cy="1485827"/>
          </a:xfrm>
        </p:grpSpPr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0867A856-8613-E938-B7B7-95A43D33FB6B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D75D00DB-6B62-E034-F22B-F8FF30AFA399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0842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1D3758-CE56-9DF3-636B-A13B262D9010}"/>
              </a:ext>
            </a:extLst>
          </p:cNvPr>
          <p:cNvSpPr txBox="1"/>
          <p:nvPr/>
        </p:nvSpPr>
        <p:spPr>
          <a:xfrm>
            <a:off x="2695940" y="1584922"/>
            <a:ext cx="9161536" cy="1183243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질문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1 : FDA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검사 통지의 일반적인 절차를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설명 부탁드립니다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. (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수입 경고 및 무작위 통지 후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)</a:t>
            </a:r>
          </a:p>
          <a:p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05978-766D-1752-F711-26B8974BE170}"/>
              </a:ext>
            </a:extLst>
          </p:cNvPr>
          <p:cNvSpPr txBox="1"/>
          <p:nvPr/>
        </p:nvSpPr>
        <p:spPr>
          <a:xfrm>
            <a:off x="2695939" y="3711925"/>
            <a:ext cx="8830334" cy="1696204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pPr marL="12700" algn="just">
              <a:spcBef>
                <a:spcPts val="480"/>
              </a:spcBef>
            </a:pP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질문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2 :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경고장을 받고 장기간 시정 조치 보고서를 제출하지 않은 경우에도 인용된 문제를 </a:t>
            </a:r>
            <a:endParaRPr lang="en-US" altLang="ko-KR" sz="2500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  <a:p>
            <a:pPr marL="12700" algn="just">
              <a:spcBef>
                <a:spcPts val="480"/>
              </a:spcBef>
            </a:pP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해결한 후 재검사를 요청할 수 있습니까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?</a:t>
            </a:r>
          </a:p>
          <a:p>
            <a:pPr marL="12700" algn="just">
              <a:spcBef>
                <a:spcPts val="480"/>
              </a:spcBef>
            </a:pPr>
            <a:endParaRPr lang="ko-KR" altLang="en-US" sz="2500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AAE18600-55CF-39BA-6ED1-324D56D76A7F}"/>
              </a:ext>
            </a:extLst>
          </p:cNvPr>
          <p:cNvSpPr/>
          <p:nvPr/>
        </p:nvSpPr>
        <p:spPr>
          <a:xfrm>
            <a:off x="0" y="0"/>
            <a:ext cx="216444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TextBox 104">
            <a:hlinkClick r:id="rId2" action="ppaction://hlinksldjump"/>
            <a:extLst>
              <a:ext uri="{FF2B5EF4-FFF2-40B4-BE49-F238E27FC236}">
                <a16:creationId xmlns:a16="http://schemas.microsoft.com/office/drawing/2014/main" id="{86A6E49C-2776-DB94-0A7E-CA5EEA3BE9C6}"/>
              </a:ext>
            </a:extLst>
          </p:cNvPr>
          <p:cNvSpPr txBox="1"/>
          <p:nvPr/>
        </p:nvSpPr>
        <p:spPr>
          <a:xfrm>
            <a:off x="457510" y="158492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구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.  FDA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조사관 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(Robert </a:t>
            </a:r>
            <a:r>
              <a:rPr lang="en-US" altLang="ko-KR" sz="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J.Martin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)</a:t>
            </a:r>
          </a:p>
        </p:txBody>
      </p:sp>
      <p:sp>
        <p:nvSpPr>
          <p:cNvPr id="106" name="TextBox 105">
            <a:hlinkClick r:id="rId3" action="ppaction://hlinksldjump"/>
            <a:extLst>
              <a:ext uri="{FF2B5EF4-FFF2-40B4-BE49-F238E27FC236}">
                <a16:creationId xmlns:a16="http://schemas.microsoft.com/office/drawing/2014/main" id="{E63BEB50-32BA-CB03-CE63-06E6546925E8}"/>
              </a:ext>
            </a:extLst>
          </p:cNvPr>
          <p:cNvSpPr txBox="1"/>
          <p:nvPr/>
        </p:nvSpPr>
        <p:spPr>
          <a:xfrm>
            <a:off x="457510" y="191625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질의 응답 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(1</a:t>
            </a:r>
            <a:r>
              <a:rPr lang="en-US" altLang="ko-KR" sz="800" b="1" dirty="0">
                <a:latin typeface="+mj-ea"/>
                <a:ea typeface="+mj-ea"/>
                <a:cs typeface="마루 부리OTF 굵은"/>
              </a:rPr>
              <a:t>,2,3,4,5,6,7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)</a:t>
            </a:r>
            <a:endParaRPr lang="en-US" altLang="ko-KR" sz="800" b="1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107" name="TextBox 106">
            <a:hlinkClick r:id="" action="ppaction://noaction"/>
            <a:extLst>
              <a:ext uri="{FF2B5EF4-FFF2-40B4-BE49-F238E27FC236}">
                <a16:creationId xmlns:a16="http://schemas.microsoft.com/office/drawing/2014/main" id="{69413938-B499-EAEC-2F66-E4C8CD0250B3}"/>
              </a:ext>
            </a:extLst>
          </p:cNvPr>
          <p:cNvSpPr txBox="1"/>
          <p:nvPr/>
        </p:nvSpPr>
        <p:spPr>
          <a:xfrm>
            <a:off x="457510" y="2179615"/>
            <a:ext cx="1706935" cy="288127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Drug Inspection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심사결과 및 진행상황 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8" name="TextBox 107">
            <a:hlinkClick r:id="" action="ppaction://noaction"/>
            <a:extLst>
              <a:ext uri="{FF2B5EF4-FFF2-40B4-BE49-F238E27FC236}">
                <a16:creationId xmlns:a16="http://schemas.microsoft.com/office/drawing/2014/main" id="{F14B8AF5-735E-4712-1B5F-C193D87CD171}"/>
              </a:ext>
            </a:extLst>
          </p:cNvPr>
          <p:cNvSpPr txBox="1"/>
          <p:nvPr/>
        </p:nvSpPr>
        <p:spPr>
          <a:xfrm>
            <a:off x="457510" y="257891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OTC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공장심사 순서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9" name="TextBox 108">
            <a:hlinkClick r:id="" action="ppaction://noaction"/>
            <a:extLst>
              <a:ext uri="{FF2B5EF4-FFF2-40B4-BE49-F238E27FC236}">
                <a16:creationId xmlns:a16="http://schemas.microsoft.com/office/drawing/2014/main" id="{FE66FBD5-A994-B5A0-7421-8459185F9310}"/>
              </a:ext>
            </a:extLst>
          </p:cNvPr>
          <p:cNvSpPr txBox="1"/>
          <p:nvPr/>
        </p:nvSpPr>
        <p:spPr>
          <a:xfrm>
            <a:off x="457510" y="291024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Two Track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전략</a:t>
            </a:r>
          </a:p>
        </p:txBody>
      </p:sp>
      <p:sp>
        <p:nvSpPr>
          <p:cNvPr id="110" name="TextBox 109">
            <a:hlinkClick r:id="rId4" action="ppaction://hlinksldjump"/>
            <a:extLst>
              <a:ext uri="{FF2B5EF4-FFF2-40B4-BE49-F238E27FC236}">
                <a16:creationId xmlns:a16="http://schemas.microsoft.com/office/drawing/2014/main" id="{7EFBB273-DA77-8C0D-9280-DF568E6E2200}"/>
              </a:ext>
            </a:extLst>
          </p:cNvPr>
          <p:cNvSpPr txBox="1"/>
          <p:nvPr/>
        </p:nvSpPr>
        <p:spPr>
          <a:xfrm>
            <a:off x="457510" y="324157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설비 예상투자 비용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D283C1C-343B-AFB2-0F45-6970AF9969E0}"/>
              </a:ext>
            </a:extLst>
          </p:cNvPr>
          <p:cNvSpPr txBox="1"/>
          <p:nvPr/>
        </p:nvSpPr>
        <p:spPr>
          <a:xfrm>
            <a:off x="457510" y="651483"/>
            <a:ext cx="1706936" cy="182970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1000" dirty="0">
                <a:solidFill>
                  <a:schemeClr val="tx2"/>
                </a:solidFill>
                <a:ea typeface="+mj-ea"/>
              </a:rPr>
              <a:t>미국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FDA OTC </a:t>
            </a:r>
            <a:r>
              <a:rPr lang="ko-KR" altLang="en-US" sz="1000" dirty="0">
                <a:solidFill>
                  <a:schemeClr val="tx2"/>
                </a:solidFill>
                <a:ea typeface="+mj-ea"/>
              </a:rPr>
              <a:t>실시간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Q&amp;A</a:t>
            </a:r>
            <a:endParaRPr lang="ko-KR" altLang="en-US" sz="1000" dirty="0">
              <a:solidFill>
                <a:schemeClr val="tx2"/>
              </a:solidFill>
              <a:ea typeface="+mj-ea"/>
            </a:endParaRPr>
          </a:p>
        </p:txBody>
      </p:sp>
      <p:grpSp>
        <p:nvGrpSpPr>
          <p:cNvPr id="113" name="그룹 112">
            <a:extLst>
              <a:ext uri="{FF2B5EF4-FFF2-40B4-BE49-F238E27FC236}">
                <a16:creationId xmlns:a16="http://schemas.microsoft.com/office/drawing/2014/main" id="{1C20D617-6682-C2AF-6FA5-64CA1C31CE44}"/>
              </a:ext>
            </a:extLst>
          </p:cNvPr>
          <p:cNvGrpSpPr/>
          <p:nvPr/>
        </p:nvGrpSpPr>
        <p:grpSpPr>
          <a:xfrm>
            <a:off x="1" y="5372172"/>
            <a:ext cx="2164444" cy="1485827"/>
            <a:chOff x="1" y="5372172"/>
            <a:chExt cx="2164444" cy="1485827"/>
          </a:xfrm>
        </p:grpSpPr>
        <p:sp>
          <p:nvSpPr>
            <p:cNvPr id="114" name="자유형: 도형 113">
              <a:extLst>
                <a:ext uri="{FF2B5EF4-FFF2-40B4-BE49-F238E27FC236}">
                  <a16:creationId xmlns:a16="http://schemas.microsoft.com/office/drawing/2014/main" id="{E24CFEE2-F76A-FC5B-491E-D59C1E606E7E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15" name="자유형: 도형 114">
              <a:extLst>
                <a:ext uri="{FF2B5EF4-FFF2-40B4-BE49-F238E27FC236}">
                  <a16:creationId xmlns:a16="http://schemas.microsoft.com/office/drawing/2014/main" id="{85D6F7A7-6803-B424-630C-48C44942A1F3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pic>
        <p:nvPicPr>
          <p:cNvPr id="4" name="그림 3" descr="폰트, 그래픽, 텍스트, 스크린샷이(가) 표시된 사진&#10;&#10;자동 생성된 설명">
            <a:extLst>
              <a:ext uri="{FF2B5EF4-FFF2-40B4-BE49-F238E27FC236}">
                <a16:creationId xmlns:a16="http://schemas.microsoft.com/office/drawing/2014/main" id="{DE756E5C-623F-917B-4F1B-84799AB5A7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50" y="278745"/>
            <a:ext cx="2298426" cy="479233"/>
          </a:xfrm>
          <a:prstGeom prst="rect">
            <a:avLst/>
          </a:prstGeom>
        </p:spPr>
      </p:pic>
      <p:sp>
        <p:nvSpPr>
          <p:cNvPr id="5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2E99BE9F-4C87-2DF6-9759-A60489081BA4}"/>
              </a:ext>
            </a:extLst>
          </p:cNvPr>
          <p:cNvSpPr txBox="1"/>
          <p:nvPr/>
        </p:nvSpPr>
        <p:spPr>
          <a:xfrm>
            <a:off x="457510" y="3546495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Process Validation</a:t>
            </a:r>
          </a:p>
        </p:txBody>
      </p:sp>
    </p:spTree>
    <p:extLst>
      <p:ext uri="{BB962C8B-B14F-4D97-AF65-F5344CB8AC3E}">
        <p14:creationId xmlns:p14="http://schemas.microsoft.com/office/powerpoint/2010/main" val="250066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id="{1ACCD2CC-05E5-9849-3FB6-8BA7A590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AC5C-D932-4680-ADF8-F66406F2E0FF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22B380-7315-4435-7F7F-48CB2CB650E6}"/>
              </a:ext>
            </a:extLst>
          </p:cNvPr>
          <p:cNvSpPr txBox="1"/>
          <p:nvPr/>
        </p:nvSpPr>
        <p:spPr>
          <a:xfrm>
            <a:off x="9544050" y="377436"/>
            <a:ext cx="1840234" cy="182970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</a:rPr>
              <a:t>ESG Report</a:t>
            </a:r>
          </a:p>
        </p:txBody>
      </p:sp>
      <p:pic>
        <p:nvPicPr>
          <p:cNvPr id="2" name="그림 1" descr="폰트, 그래픽, 텍스트, 스크린샷이(가) 표시된 사진&#10;&#10;자동 생성된 설명">
            <a:extLst>
              <a:ext uri="{FF2B5EF4-FFF2-40B4-BE49-F238E27FC236}">
                <a16:creationId xmlns:a16="http://schemas.microsoft.com/office/drawing/2014/main" id="{EBA4AECF-006F-25B1-7F9D-FF7F797968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50" y="278745"/>
            <a:ext cx="2298426" cy="479233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5F21DAE-15E8-2138-1020-771E7CE2FCF1}"/>
              </a:ext>
            </a:extLst>
          </p:cNvPr>
          <p:cNvSpPr/>
          <p:nvPr/>
        </p:nvSpPr>
        <p:spPr>
          <a:xfrm>
            <a:off x="0" y="0"/>
            <a:ext cx="216444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20B6C927-8DE8-4BFF-8692-995C4D87F800}"/>
              </a:ext>
            </a:extLst>
          </p:cNvPr>
          <p:cNvSpPr txBox="1"/>
          <p:nvPr/>
        </p:nvSpPr>
        <p:spPr>
          <a:xfrm>
            <a:off x="457510" y="158492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구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.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 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FDA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조사관 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(Robert </a:t>
            </a:r>
            <a:r>
              <a:rPr lang="en-US" altLang="ko-KR" sz="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J.Martin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)</a:t>
            </a:r>
          </a:p>
        </p:txBody>
      </p:sp>
      <p:sp>
        <p:nvSpPr>
          <p:cNvPr id="5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0346F4A5-9A00-9240-DCCF-A97329CB3193}"/>
              </a:ext>
            </a:extLst>
          </p:cNvPr>
          <p:cNvSpPr txBox="1"/>
          <p:nvPr/>
        </p:nvSpPr>
        <p:spPr>
          <a:xfrm>
            <a:off x="448801" y="191625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질의 응답 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(</a:t>
            </a:r>
            <a:r>
              <a:rPr lang="en-US" altLang="ko-KR" sz="800" b="1" dirty="0">
                <a:latin typeface="+mj-ea"/>
                <a:ea typeface="+mj-ea"/>
                <a:cs typeface="마루 부리OTF 굵은"/>
              </a:rPr>
              <a:t>1,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2</a:t>
            </a:r>
            <a:r>
              <a:rPr lang="en-US" altLang="ko-KR" sz="800" b="1" dirty="0">
                <a:latin typeface="+mj-ea"/>
                <a:ea typeface="+mj-ea"/>
                <a:cs typeface="마루 부리OTF 굵은"/>
              </a:rPr>
              <a:t>,3,4,5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,</a:t>
            </a:r>
            <a:r>
              <a:rPr lang="en-US" altLang="ko-KR" sz="800" b="1" dirty="0">
                <a:latin typeface="+mj-ea"/>
                <a:ea typeface="+mj-ea"/>
                <a:cs typeface="마루 부리OTF 굵은"/>
              </a:rPr>
              <a:t>6,7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)</a:t>
            </a:r>
            <a:r>
              <a:rPr lang="ko-KR" altLang="en-US" sz="800" b="1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 </a:t>
            </a:r>
            <a:endParaRPr lang="en-US" altLang="ko-KR" sz="800" b="1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6" name="TextBox 5">
            <a:hlinkClick r:id="" action="ppaction://noaction"/>
            <a:extLst>
              <a:ext uri="{FF2B5EF4-FFF2-40B4-BE49-F238E27FC236}">
                <a16:creationId xmlns:a16="http://schemas.microsoft.com/office/drawing/2014/main" id="{8E442244-D93B-BD71-9F49-79C51BF65D32}"/>
              </a:ext>
            </a:extLst>
          </p:cNvPr>
          <p:cNvSpPr txBox="1"/>
          <p:nvPr/>
        </p:nvSpPr>
        <p:spPr>
          <a:xfrm>
            <a:off x="457510" y="2179615"/>
            <a:ext cx="1706935" cy="288127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Drug Inspection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심사결과 및 진행상황 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id="{ED301EDC-4192-B953-5230-16BC5BC06ABB}"/>
              </a:ext>
            </a:extLst>
          </p:cNvPr>
          <p:cNvSpPr txBox="1"/>
          <p:nvPr/>
        </p:nvSpPr>
        <p:spPr>
          <a:xfrm>
            <a:off x="457510" y="257891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OTC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공장심사 순서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3033A11D-8FBC-9A88-0F97-DD4DBCA87405}"/>
              </a:ext>
            </a:extLst>
          </p:cNvPr>
          <p:cNvSpPr txBox="1"/>
          <p:nvPr/>
        </p:nvSpPr>
        <p:spPr>
          <a:xfrm>
            <a:off x="457510" y="291024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Two Track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전략</a:t>
            </a:r>
          </a:p>
        </p:txBody>
      </p:sp>
      <p:sp>
        <p:nvSpPr>
          <p:cNvPr id="9" name="TextBox 8">
            <a:hlinkClick r:id="rId5" action="ppaction://hlinksldjump"/>
            <a:extLst>
              <a:ext uri="{FF2B5EF4-FFF2-40B4-BE49-F238E27FC236}">
                <a16:creationId xmlns:a16="http://schemas.microsoft.com/office/drawing/2014/main" id="{A05D2433-FF73-8AAB-425C-83546D6659DE}"/>
              </a:ext>
            </a:extLst>
          </p:cNvPr>
          <p:cNvSpPr txBox="1"/>
          <p:nvPr/>
        </p:nvSpPr>
        <p:spPr>
          <a:xfrm>
            <a:off x="457510" y="324157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설비 예상투자 비용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86C33D-D0F1-1DBC-5FF9-4A9A0B06B8CA}"/>
              </a:ext>
            </a:extLst>
          </p:cNvPr>
          <p:cNvSpPr txBox="1"/>
          <p:nvPr/>
        </p:nvSpPr>
        <p:spPr>
          <a:xfrm>
            <a:off x="457510" y="651483"/>
            <a:ext cx="1706936" cy="182970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1000" dirty="0">
                <a:solidFill>
                  <a:schemeClr val="tx2"/>
                </a:solidFill>
                <a:ea typeface="+mj-ea"/>
              </a:rPr>
              <a:t>미국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FDA OTC </a:t>
            </a:r>
            <a:r>
              <a:rPr lang="ko-KR" altLang="en-US" sz="1000" dirty="0">
                <a:solidFill>
                  <a:schemeClr val="tx2"/>
                </a:solidFill>
                <a:ea typeface="+mj-ea"/>
              </a:rPr>
              <a:t>실시간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Q&amp;A</a:t>
            </a:r>
            <a:endParaRPr lang="ko-KR" altLang="en-US" sz="1000" dirty="0">
              <a:solidFill>
                <a:schemeClr val="tx2"/>
              </a:solidFill>
              <a:ea typeface="+mj-ea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0D4EEAA-9478-F735-9F41-8209D427BA12}"/>
              </a:ext>
            </a:extLst>
          </p:cNvPr>
          <p:cNvGrpSpPr/>
          <p:nvPr/>
        </p:nvGrpSpPr>
        <p:grpSpPr>
          <a:xfrm>
            <a:off x="1" y="5372172"/>
            <a:ext cx="2164444" cy="1485827"/>
            <a:chOff x="1" y="5372172"/>
            <a:chExt cx="2164444" cy="1485827"/>
          </a:xfrm>
        </p:grpSpPr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2231DAF6-7593-A624-0217-4D509F80E6AD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26A9287C-5FBA-9E71-8E29-C2146899886A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14" name="TextBox 13">
            <a:hlinkClick r:id="rId5" action="ppaction://hlinksldjump"/>
            <a:extLst>
              <a:ext uri="{FF2B5EF4-FFF2-40B4-BE49-F238E27FC236}">
                <a16:creationId xmlns:a16="http://schemas.microsoft.com/office/drawing/2014/main" id="{087E4FC3-9629-F90D-CDDB-E6989B6D0084}"/>
              </a:ext>
            </a:extLst>
          </p:cNvPr>
          <p:cNvSpPr txBox="1"/>
          <p:nvPr/>
        </p:nvSpPr>
        <p:spPr>
          <a:xfrm>
            <a:off x="457510" y="3546495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Process Validation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6AEEC6-6FBD-90DD-A0BF-ADE5E7CEB693}"/>
              </a:ext>
            </a:extLst>
          </p:cNvPr>
          <p:cNvSpPr txBox="1"/>
          <p:nvPr/>
        </p:nvSpPr>
        <p:spPr>
          <a:xfrm>
            <a:off x="2695940" y="1584922"/>
            <a:ext cx="9161536" cy="1183243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질문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3 : OTC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제형에 성분을 사용할 때 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USP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표준 또는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USP NF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표준을 준수해야 합니까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? USP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표준에 포함되지 않은 천연 물질과 같은 성분을 사용하는 방법이 있습니까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?</a:t>
            </a:r>
            <a:endParaRPr lang="ko-KR" altLang="en-US" sz="2500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587F48-20D3-26CA-87C7-CCC26523AE00}"/>
              </a:ext>
            </a:extLst>
          </p:cNvPr>
          <p:cNvSpPr txBox="1"/>
          <p:nvPr/>
        </p:nvSpPr>
        <p:spPr>
          <a:xfrm>
            <a:off x="2818925" y="3796872"/>
            <a:ext cx="8830334" cy="413802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pPr marL="12700" algn="just">
              <a:spcBef>
                <a:spcPts val="480"/>
              </a:spcBef>
            </a:pP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질문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4 :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포장 공정 검증까지 공정 검증을 수행해야 합니까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?</a:t>
            </a:r>
            <a:endParaRPr lang="ko-KR" altLang="en-US" sz="2500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</p:spTree>
    <p:extLst>
      <p:ext uri="{BB962C8B-B14F-4D97-AF65-F5344CB8AC3E}">
        <p14:creationId xmlns:p14="http://schemas.microsoft.com/office/powerpoint/2010/main" val="1962115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id="{1ACCD2CC-05E5-9849-3FB6-8BA7A590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AC5C-D932-4680-ADF8-F66406F2E0FF}" type="slidenum">
              <a:rPr lang="ko-KR" altLang="en-US" smtClean="0"/>
              <a:pPr/>
              <a:t>6</a:t>
            </a:fld>
            <a:endParaRPr lang="ko-KR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22B380-7315-4435-7F7F-48CB2CB650E6}"/>
              </a:ext>
            </a:extLst>
          </p:cNvPr>
          <p:cNvSpPr txBox="1"/>
          <p:nvPr/>
        </p:nvSpPr>
        <p:spPr>
          <a:xfrm>
            <a:off x="9544050" y="377436"/>
            <a:ext cx="1840234" cy="182970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</a:rPr>
              <a:t>ESG Report</a:t>
            </a:r>
          </a:p>
        </p:txBody>
      </p:sp>
      <p:pic>
        <p:nvPicPr>
          <p:cNvPr id="2" name="그림 1" descr="폰트, 그래픽, 텍스트, 스크린샷이(가) 표시된 사진&#10;&#10;자동 생성된 설명">
            <a:extLst>
              <a:ext uri="{FF2B5EF4-FFF2-40B4-BE49-F238E27FC236}">
                <a16:creationId xmlns:a16="http://schemas.microsoft.com/office/drawing/2014/main" id="{EBA4AECF-006F-25B1-7F9D-FF7F797968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50" y="278745"/>
            <a:ext cx="2298426" cy="479233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5F21DAE-15E8-2138-1020-771E7CE2FCF1}"/>
              </a:ext>
            </a:extLst>
          </p:cNvPr>
          <p:cNvSpPr/>
          <p:nvPr/>
        </p:nvSpPr>
        <p:spPr>
          <a:xfrm>
            <a:off x="0" y="0"/>
            <a:ext cx="216444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20B6C927-8DE8-4BFF-8692-995C4D87F800}"/>
              </a:ext>
            </a:extLst>
          </p:cNvPr>
          <p:cNvSpPr txBox="1"/>
          <p:nvPr/>
        </p:nvSpPr>
        <p:spPr>
          <a:xfrm>
            <a:off x="457510" y="158492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구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. FDA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조사관 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(Robert </a:t>
            </a:r>
            <a:r>
              <a:rPr lang="en-US" altLang="ko-KR" sz="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J.Martin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)</a:t>
            </a:r>
          </a:p>
        </p:txBody>
      </p:sp>
      <p:sp>
        <p:nvSpPr>
          <p:cNvPr id="5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0346F4A5-9A00-9240-DCCF-A97329CB3193}"/>
              </a:ext>
            </a:extLst>
          </p:cNvPr>
          <p:cNvSpPr txBox="1"/>
          <p:nvPr/>
        </p:nvSpPr>
        <p:spPr>
          <a:xfrm>
            <a:off x="457510" y="191625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질의 응답 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(</a:t>
            </a:r>
            <a:r>
              <a:rPr lang="en-US" altLang="ko-KR" sz="800" b="1" dirty="0">
                <a:latin typeface="+mj-ea"/>
                <a:ea typeface="+mj-ea"/>
                <a:cs typeface="마루 부리OTF 굵은"/>
              </a:rPr>
              <a:t>1,2,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3</a:t>
            </a:r>
            <a:r>
              <a:rPr lang="en-US" altLang="ko-KR" sz="800" b="1" dirty="0">
                <a:latin typeface="+mj-ea"/>
                <a:ea typeface="+mj-ea"/>
                <a:cs typeface="마루 부리OTF 굵은"/>
              </a:rPr>
              <a:t>,4,5,6,7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)</a:t>
            </a:r>
            <a:endParaRPr lang="en-US" altLang="ko-KR" sz="800" b="1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6" name="TextBox 5">
            <a:hlinkClick r:id="" action="ppaction://noaction"/>
            <a:extLst>
              <a:ext uri="{FF2B5EF4-FFF2-40B4-BE49-F238E27FC236}">
                <a16:creationId xmlns:a16="http://schemas.microsoft.com/office/drawing/2014/main" id="{8E442244-D93B-BD71-9F49-79C51BF65D32}"/>
              </a:ext>
            </a:extLst>
          </p:cNvPr>
          <p:cNvSpPr txBox="1"/>
          <p:nvPr/>
        </p:nvSpPr>
        <p:spPr>
          <a:xfrm>
            <a:off x="457510" y="2179615"/>
            <a:ext cx="1706935" cy="288127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Drug Inspection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심사결과 및 진행상황 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id="{ED301EDC-4192-B953-5230-16BC5BC06ABB}"/>
              </a:ext>
            </a:extLst>
          </p:cNvPr>
          <p:cNvSpPr txBox="1"/>
          <p:nvPr/>
        </p:nvSpPr>
        <p:spPr>
          <a:xfrm>
            <a:off x="457510" y="257891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OTC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공장심사 순서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3033A11D-8FBC-9A88-0F97-DD4DBCA87405}"/>
              </a:ext>
            </a:extLst>
          </p:cNvPr>
          <p:cNvSpPr txBox="1"/>
          <p:nvPr/>
        </p:nvSpPr>
        <p:spPr>
          <a:xfrm>
            <a:off x="457510" y="291024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Two Track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전략</a:t>
            </a:r>
          </a:p>
        </p:txBody>
      </p:sp>
      <p:sp>
        <p:nvSpPr>
          <p:cNvPr id="9" name="TextBox 8">
            <a:hlinkClick r:id="rId5" action="ppaction://hlinksldjump"/>
            <a:extLst>
              <a:ext uri="{FF2B5EF4-FFF2-40B4-BE49-F238E27FC236}">
                <a16:creationId xmlns:a16="http://schemas.microsoft.com/office/drawing/2014/main" id="{A05D2433-FF73-8AAB-425C-83546D6659DE}"/>
              </a:ext>
            </a:extLst>
          </p:cNvPr>
          <p:cNvSpPr txBox="1"/>
          <p:nvPr/>
        </p:nvSpPr>
        <p:spPr>
          <a:xfrm>
            <a:off x="457510" y="324157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설비 예상투자 비용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86C33D-D0F1-1DBC-5FF9-4A9A0B06B8CA}"/>
              </a:ext>
            </a:extLst>
          </p:cNvPr>
          <p:cNvSpPr txBox="1"/>
          <p:nvPr/>
        </p:nvSpPr>
        <p:spPr>
          <a:xfrm>
            <a:off x="457510" y="651483"/>
            <a:ext cx="1706936" cy="182970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1000" dirty="0">
                <a:solidFill>
                  <a:schemeClr val="tx2"/>
                </a:solidFill>
                <a:ea typeface="+mj-ea"/>
              </a:rPr>
              <a:t>미국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FDA OTC </a:t>
            </a:r>
            <a:r>
              <a:rPr lang="ko-KR" altLang="en-US" sz="1000" dirty="0">
                <a:solidFill>
                  <a:schemeClr val="tx2"/>
                </a:solidFill>
                <a:ea typeface="+mj-ea"/>
              </a:rPr>
              <a:t>실시간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Q&amp;A</a:t>
            </a:r>
            <a:endParaRPr lang="ko-KR" altLang="en-US" sz="1000" dirty="0">
              <a:solidFill>
                <a:schemeClr val="tx2"/>
              </a:solidFill>
              <a:ea typeface="+mj-ea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0D4EEAA-9478-F735-9F41-8209D427BA12}"/>
              </a:ext>
            </a:extLst>
          </p:cNvPr>
          <p:cNvGrpSpPr/>
          <p:nvPr/>
        </p:nvGrpSpPr>
        <p:grpSpPr>
          <a:xfrm>
            <a:off x="1" y="5372172"/>
            <a:ext cx="2164444" cy="1485827"/>
            <a:chOff x="1" y="5372172"/>
            <a:chExt cx="2164444" cy="1485827"/>
          </a:xfrm>
        </p:grpSpPr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2231DAF6-7593-A624-0217-4D509F80E6AD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26A9287C-5FBA-9E71-8E29-C2146899886A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14" name="TextBox 13">
            <a:hlinkClick r:id="rId5" action="ppaction://hlinksldjump"/>
            <a:extLst>
              <a:ext uri="{FF2B5EF4-FFF2-40B4-BE49-F238E27FC236}">
                <a16:creationId xmlns:a16="http://schemas.microsoft.com/office/drawing/2014/main" id="{087E4FC3-9629-F90D-CDDB-E6989B6D0084}"/>
              </a:ext>
            </a:extLst>
          </p:cNvPr>
          <p:cNvSpPr txBox="1"/>
          <p:nvPr/>
        </p:nvSpPr>
        <p:spPr>
          <a:xfrm>
            <a:off x="457510" y="3546495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Process Validation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6AEEC6-6FBD-90DD-A0BF-ADE5E7CEB693}"/>
              </a:ext>
            </a:extLst>
          </p:cNvPr>
          <p:cNvSpPr txBox="1"/>
          <p:nvPr/>
        </p:nvSpPr>
        <p:spPr>
          <a:xfrm>
            <a:off x="2621954" y="1584921"/>
            <a:ext cx="9038552" cy="798523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질문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5 :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양식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483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의 관찰이 시정 조치로 개선된 경우 다음 프로세스는 무엇입니까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?</a:t>
            </a:r>
            <a:endParaRPr lang="ko-KR" altLang="en-US" sz="2500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587F48-20D3-26CA-87C7-CCC26523AE00}"/>
              </a:ext>
            </a:extLst>
          </p:cNvPr>
          <p:cNvSpPr txBox="1"/>
          <p:nvPr/>
        </p:nvSpPr>
        <p:spPr>
          <a:xfrm>
            <a:off x="2621952" y="3711924"/>
            <a:ext cx="9038552" cy="413802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pPr marL="12700" algn="just">
              <a:spcBef>
                <a:spcPts val="480"/>
              </a:spcBef>
            </a:pP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질문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6 :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화장품과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OTC(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화장품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)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의 주요 차이점</a:t>
            </a:r>
          </a:p>
        </p:txBody>
      </p:sp>
    </p:spTree>
    <p:extLst>
      <p:ext uri="{BB962C8B-B14F-4D97-AF65-F5344CB8AC3E}">
        <p14:creationId xmlns:p14="http://schemas.microsoft.com/office/powerpoint/2010/main" val="1159430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id="{1ACCD2CC-05E5-9849-3FB6-8BA7A590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AC5C-D932-4680-ADF8-F66406F2E0FF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22B380-7315-4435-7F7F-48CB2CB650E6}"/>
              </a:ext>
            </a:extLst>
          </p:cNvPr>
          <p:cNvSpPr txBox="1"/>
          <p:nvPr/>
        </p:nvSpPr>
        <p:spPr>
          <a:xfrm>
            <a:off x="9544050" y="377436"/>
            <a:ext cx="1840234" cy="182970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</a:rPr>
              <a:t>ESG Report</a:t>
            </a:r>
          </a:p>
        </p:txBody>
      </p:sp>
      <p:pic>
        <p:nvPicPr>
          <p:cNvPr id="2" name="그림 1" descr="폰트, 그래픽, 텍스트, 스크린샷이(가) 표시된 사진&#10;&#10;자동 생성된 설명">
            <a:extLst>
              <a:ext uri="{FF2B5EF4-FFF2-40B4-BE49-F238E27FC236}">
                <a16:creationId xmlns:a16="http://schemas.microsoft.com/office/drawing/2014/main" id="{EBA4AECF-006F-25B1-7F9D-FF7F797968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50" y="278745"/>
            <a:ext cx="2298426" cy="479233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5F21DAE-15E8-2138-1020-771E7CE2FCF1}"/>
              </a:ext>
            </a:extLst>
          </p:cNvPr>
          <p:cNvSpPr/>
          <p:nvPr/>
        </p:nvSpPr>
        <p:spPr>
          <a:xfrm>
            <a:off x="0" y="0"/>
            <a:ext cx="216444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20B6C927-8DE8-4BFF-8692-995C4D87F800}"/>
              </a:ext>
            </a:extLst>
          </p:cNvPr>
          <p:cNvSpPr txBox="1"/>
          <p:nvPr/>
        </p:nvSpPr>
        <p:spPr>
          <a:xfrm>
            <a:off x="457510" y="158492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구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. FDA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조사관 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(Robert </a:t>
            </a:r>
            <a:r>
              <a:rPr lang="en-US" altLang="ko-KR" sz="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J.Martin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)</a:t>
            </a:r>
          </a:p>
        </p:txBody>
      </p:sp>
      <p:sp>
        <p:nvSpPr>
          <p:cNvPr id="5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0346F4A5-9A00-9240-DCCF-A97329CB3193}"/>
              </a:ext>
            </a:extLst>
          </p:cNvPr>
          <p:cNvSpPr txBox="1"/>
          <p:nvPr/>
        </p:nvSpPr>
        <p:spPr>
          <a:xfrm>
            <a:off x="457510" y="191625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질의 응답 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(</a:t>
            </a:r>
            <a:r>
              <a:rPr lang="en-US" altLang="ko-KR" sz="800" b="1" dirty="0">
                <a:latin typeface="+mj-ea"/>
                <a:ea typeface="+mj-ea"/>
                <a:cs typeface="마루 부리OTF 굵은"/>
              </a:rPr>
              <a:t>1,2,3,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4,</a:t>
            </a:r>
            <a:r>
              <a:rPr lang="en-US" altLang="ko-KR" sz="800" b="1" dirty="0">
                <a:latin typeface="+mj-ea"/>
                <a:ea typeface="+mj-ea"/>
                <a:cs typeface="마루 부리OTF 굵은"/>
              </a:rPr>
              <a:t>5,6,7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)</a:t>
            </a:r>
            <a:endParaRPr lang="en-US" altLang="ko-KR" sz="800" b="1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6" name="TextBox 5">
            <a:hlinkClick r:id="" action="ppaction://noaction"/>
            <a:extLst>
              <a:ext uri="{FF2B5EF4-FFF2-40B4-BE49-F238E27FC236}">
                <a16:creationId xmlns:a16="http://schemas.microsoft.com/office/drawing/2014/main" id="{8E442244-D93B-BD71-9F49-79C51BF65D32}"/>
              </a:ext>
            </a:extLst>
          </p:cNvPr>
          <p:cNvSpPr txBox="1"/>
          <p:nvPr/>
        </p:nvSpPr>
        <p:spPr>
          <a:xfrm>
            <a:off x="457510" y="2179615"/>
            <a:ext cx="1706935" cy="288127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Drug Inspection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심사결과 및 진행상황 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id="{ED301EDC-4192-B953-5230-16BC5BC06ABB}"/>
              </a:ext>
            </a:extLst>
          </p:cNvPr>
          <p:cNvSpPr txBox="1"/>
          <p:nvPr/>
        </p:nvSpPr>
        <p:spPr>
          <a:xfrm>
            <a:off x="457510" y="257891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OTC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공장심사 순서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3033A11D-8FBC-9A88-0F97-DD4DBCA87405}"/>
              </a:ext>
            </a:extLst>
          </p:cNvPr>
          <p:cNvSpPr txBox="1"/>
          <p:nvPr/>
        </p:nvSpPr>
        <p:spPr>
          <a:xfrm>
            <a:off x="457510" y="291024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Two Track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전략</a:t>
            </a:r>
          </a:p>
        </p:txBody>
      </p:sp>
      <p:sp>
        <p:nvSpPr>
          <p:cNvPr id="9" name="TextBox 8">
            <a:hlinkClick r:id="rId5" action="ppaction://hlinksldjump"/>
            <a:extLst>
              <a:ext uri="{FF2B5EF4-FFF2-40B4-BE49-F238E27FC236}">
                <a16:creationId xmlns:a16="http://schemas.microsoft.com/office/drawing/2014/main" id="{A05D2433-FF73-8AAB-425C-83546D6659DE}"/>
              </a:ext>
            </a:extLst>
          </p:cNvPr>
          <p:cNvSpPr txBox="1"/>
          <p:nvPr/>
        </p:nvSpPr>
        <p:spPr>
          <a:xfrm>
            <a:off x="457510" y="324157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설비 예상투자 비용</a:t>
            </a:r>
            <a:endParaRPr lang="en-US" altLang="ko-KR" sz="800" b="1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86C33D-D0F1-1DBC-5FF9-4A9A0B06B8CA}"/>
              </a:ext>
            </a:extLst>
          </p:cNvPr>
          <p:cNvSpPr txBox="1"/>
          <p:nvPr/>
        </p:nvSpPr>
        <p:spPr>
          <a:xfrm>
            <a:off x="457510" y="651483"/>
            <a:ext cx="1706936" cy="182970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1000" dirty="0">
                <a:solidFill>
                  <a:schemeClr val="tx2"/>
                </a:solidFill>
                <a:ea typeface="+mj-ea"/>
              </a:rPr>
              <a:t>미국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FDA OTC </a:t>
            </a:r>
            <a:r>
              <a:rPr lang="ko-KR" altLang="en-US" sz="1000" dirty="0">
                <a:solidFill>
                  <a:schemeClr val="tx2"/>
                </a:solidFill>
                <a:ea typeface="+mj-ea"/>
              </a:rPr>
              <a:t>실시간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Q&amp;A</a:t>
            </a:r>
            <a:endParaRPr lang="ko-KR" altLang="en-US" sz="1000" dirty="0">
              <a:solidFill>
                <a:schemeClr val="tx2"/>
              </a:solidFill>
              <a:ea typeface="+mj-ea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0D4EEAA-9478-F735-9F41-8209D427BA12}"/>
              </a:ext>
            </a:extLst>
          </p:cNvPr>
          <p:cNvGrpSpPr/>
          <p:nvPr/>
        </p:nvGrpSpPr>
        <p:grpSpPr>
          <a:xfrm>
            <a:off x="1" y="5372172"/>
            <a:ext cx="2164444" cy="1485827"/>
            <a:chOff x="1" y="5372172"/>
            <a:chExt cx="2164444" cy="1485827"/>
          </a:xfrm>
        </p:grpSpPr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2231DAF6-7593-A624-0217-4D509F80E6AD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26A9287C-5FBA-9E71-8E29-C2146899886A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14" name="TextBox 13">
            <a:hlinkClick r:id="rId5" action="ppaction://hlinksldjump"/>
            <a:extLst>
              <a:ext uri="{FF2B5EF4-FFF2-40B4-BE49-F238E27FC236}">
                <a16:creationId xmlns:a16="http://schemas.microsoft.com/office/drawing/2014/main" id="{087E4FC3-9629-F90D-CDDB-E6989B6D0084}"/>
              </a:ext>
            </a:extLst>
          </p:cNvPr>
          <p:cNvSpPr txBox="1"/>
          <p:nvPr/>
        </p:nvSpPr>
        <p:spPr>
          <a:xfrm>
            <a:off x="457510" y="3546495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Process Validation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6AEEC6-6FBD-90DD-A0BF-ADE5E7CEB693}"/>
              </a:ext>
            </a:extLst>
          </p:cNvPr>
          <p:cNvSpPr txBox="1"/>
          <p:nvPr/>
        </p:nvSpPr>
        <p:spPr>
          <a:xfrm>
            <a:off x="2695940" y="1584922"/>
            <a:ext cx="9161536" cy="413802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질문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7 :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유효성분과 비활성성분의 관리과정이 무엇입니까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?</a:t>
            </a:r>
            <a:endParaRPr lang="ko-KR" altLang="en-US" sz="2500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587F48-20D3-26CA-87C7-CCC26523AE00}"/>
              </a:ext>
            </a:extLst>
          </p:cNvPr>
          <p:cNvSpPr txBox="1"/>
          <p:nvPr/>
        </p:nvSpPr>
        <p:spPr>
          <a:xfrm>
            <a:off x="2695939" y="3711925"/>
            <a:ext cx="9161536" cy="1567964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pPr marL="12700" algn="just">
              <a:spcBef>
                <a:spcPts val="480"/>
              </a:spcBef>
            </a:pP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질문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8 :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최신 조사 운영 매뉴얼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(IOM) V2024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는 지난 한 해 동안 발효된 새로운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FDA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정책 및 입법 업데이트를 반영하여 규제 지침의 최근 변경 사항을 통합한다고 합니다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.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화장품 회사에서 제조하는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OTC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제품의 주요 업데이트는 무엇입니까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?</a:t>
            </a:r>
            <a:endParaRPr lang="ko-KR" altLang="en-US" sz="2500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</p:spTree>
    <p:extLst>
      <p:ext uri="{BB962C8B-B14F-4D97-AF65-F5344CB8AC3E}">
        <p14:creationId xmlns:p14="http://schemas.microsoft.com/office/powerpoint/2010/main" val="3050804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id="{1ACCD2CC-05E5-9849-3FB6-8BA7A590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AC5C-D932-4680-ADF8-F66406F2E0FF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22B380-7315-4435-7F7F-48CB2CB650E6}"/>
              </a:ext>
            </a:extLst>
          </p:cNvPr>
          <p:cNvSpPr txBox="1"/>
          <p:nvPr/>
        </p:nvSpPr>
        <p:spPr>
          <a:xfrm>
            <a:off x="9544050" y="377436"/>
            <a:ext cx="1840234" cy="182970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</a:rPr>
              <a:t>ESG Report</a:t>
            </a:r>
          </a:p>
        </p:txBody>
      </p:sp>
      <p:pic>
        <p:nvPicPr>
          <p:cNvPr id="2" name="그림 1" descr="폰트, 그래픽, 텍스트, 스크린샷이(가) 표시된 사진&#10;&#10;자동 생성된 설명">
            <a:extLst>
              <a:ext uri="{FF2B5EF4-FFF2-40B4-BE49-F238E27FC236}">
                <a16:creationId xmlns:a16="http://schemas.microsoft.com/office/drawing/2014/main" id="{EBA4AECF-006F-25B1-7F9D-FF7F797968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50" y="278745"/>
            <a:ext cx="2298426" cy="479233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5F21DAE-15E8-2138-1020-771E7CE2FCF1}"/>
              </a:ext>
            </a:extLst>
          </p:cNvPr>
          <p:cNvSpPr/>
          <p:nvPr/>
        </p:nvSpPr>
        <p:spPr>
          <a:xfrm>
            <a:off x="1" y="0"/>
            <a:ext cx="216444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20B6C927-8DE8-4BFF-8692-995C4D87F800}"/>
              </a:ext>
            </a:extLst>
          </p:cNvPr>
          <p:cNvSpPr txBox="1"/>
          <p:nvPr/>
        </p:nvSpPr>
        <p:spPr>
          <a:xfrm>
            <a:off x="457510" y="158492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구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. FDA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조사관 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(Robert </a:t>
            </a:r>
            <a:r>
              <a:rPr lang="en-US" altLang="ko-KR" sz="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J.Martin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)</a:t>
            </a:r>
          </a:p>
        </p:txBody>
      </p:sp>
      <p:sp>
        <p:nvSpPr>
          <p:cNvPr id="5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0346F4A5-9A00-9240-DCCF-A97329CB3193}"/>
              </a:ext>
            </a:extLst>
          </p:cNvPr>
          <p:cNvSpPr txBox="1"/>
          <p:nvPr/>
        </p:nvSpPr>
        <p:spPr>
          <a:xfrm>
            <a:off x="457510" y="191625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질의 응답 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(</a:t>
            </a:r>
            <a:r>
              <a:rPr lang="en-US" altLang="ko-KR" sz="800" b="1" dirty="0">
                <a:latin typeface="+mj-ea"/>
                <a:ea typeface="+mj-ea"/>
                <a:cs typeface="마루 부리OTF 굵은"/>
              </a:rPr>
              <a:t>1,2,3,4,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5</a:t>
            </a:r>
            <a:r>
              <a:rPr lang="en-US" altLang="ko-KR" sz="800" b="1" dirty="0">
                <a:latin typeface="+mj-ea"/>
                <a:ea typeface="+mj-ea"/>
                <a:cs typeface="마루 부리OTF 굵은"/>
              </a:rPr>
              <a:t>,6,7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)</a:t>
            </a:r>
            <a:endParaRPr lang="en-US" altLang="ko-KR" sz="800" b="1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6" name="TextBox 5">
            <a:hlinkClick r:id="" action="ppaction://noaction"/>
            <a:extLst>
              <a:ext uri="{FF2B5EF4-FFF2-40B4-BE49-F238E27FC236}">
                <a16:creationId xmlns:a16="http://schemas.microsoft.com/office/drawing/2014/main" id="{8E442244-D93B-BD71-9F49-79C51BF65D32}"/>
              </a:ext>
            </a:extLst>
          </p:cNvPr>
          <p:cNvSpPr txBox="1"/>
          <p:nvPr/>
        </p:nvSpPr>
        <p:spPr>
          <a:xfrm>
            <a:off x="457510" y="2179615"/>
            <a:ext cx="1706935" cy="288127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Drug Inspection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심사결과 및 진행상황 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id="{ED301EDC-4192-B953-5230-16BC5BC06ABB}"/>
              </a:ext>
            </a:extLst>
          </p:cNvPr>
          <p:cNvSpPr txBox="1"/>
          <p:nvPr/>
        </p:nvSpPr>
        <p:spPr>
          <a:xfrm>
            <a:off x="457510" y="257891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OTC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공장심사  순서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3033A11D-8FBC-9A88-0F97-DD4DBCA87405}"/>
              </a:ext>
            </a:extLst>
          </p:cNvPr>
          <p:cNvSpPr txBox="1"/>
          <p:nvPr/>
        </p:nvSpPr>
        <p:spPr>
          <a:xfrm>
            <a:off x="457510" y="291024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Two Track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전략</a:t>
            </a:r>
          </a:p>
        </p:txBody>
      </p:sp>
      <p:sp>
        <p:nvSpPr>
          <p:cNvPr id="9" name="TextBox 8">
            <a:hlinkClick r:id="rId5" action="ppaction://hlinksldjump"/>
            <a:extLst>
              <a:ext uri="{FF2B5EF4-FFF2-40B4-BE49-F238E27FC236}">
                <a16:creationId xmlns:a16="http://schemas.microsoft.com/office/drawing/2014/main" id="{A05D2433-FF73-8AAB-425C-83546D6659DE}"/>
              </a:ext>
            </a:extLst>
          </p:cNvPr>
          <p:cNvSpPr txBox="1"/>
          <p:nvPr/>
        </p:nvSpPr>
        <p:spPr>
          <a:xfrm>
            <a:off x="457510" y="324157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설비 예상투자 비용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86C33D-D0F1-1DBC-5FF9-4A9A0B06B8CA}"/>
              </a:ext>
            </a:extLst>
          </p:cNvPr>
          <p:cNvSpPr txBox="1"/>
          <p:nvPr/>
        </p:nvSpPr>
        <p:spPr>
          <a:xfrm>
            <a:off x="457510" y="651483"/>
            <a:ext cx="1706936" cy="182970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1000" dirty="0">
                <a:solidFill>
                  <a:schemeClr val="tx2"/>
                </a:solidFill>
                <a:ea typeface="+mj-ea"/>
              </a:rPr>
              <a:t>미국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FDA OTC </a:t>
            </a:r>
            <a:r>
              <a:rPr lang="ko-KR" altLang="en-US" sz="1000" dirty="0">
                <a:solidFill>
                  <a:schemeClr val="tx2"/>
                </a:solidFill>
                <a:ea typeface="+mj-ea"/>
              </a:rPr>
              <a:t>실시간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Q&amp;A</a:t>
            </a:r>
            <a:endParaRPr lang="ko-KR" altLang="en-US" sz="1000" dirty="0">
              <a:solidFill>
                <a:schemeClr val="tx2"/>
              </a:solidFill>
              <a:ea typeface="+mj-ea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0D4EEAA-9478-F735-9F41-8209D427BA12}"/>
              </a:ext>
            </a:extLst>
          </p:cNvPr>
          <p:cNvGrpSpPr/>
          <p:nvPr/>
        </p:nvGrpSpPr>
        <p:grpSpPr>
          <a:xfrm>
            <a:off x="1" y="5372172"/>
            <a:ext cx="2164444" cy="1485827"/>
            <a:chOff x="1" y="5372172"/>
            <a:chExt cx="2164444" cy="1485827"/>
          </a:xfrm>
        </p:grpSpPr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2231DAF6-7593-A624-0217-4D509F80E6AD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26A9287C-5FBA-9E71-8E29-C2146899886A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14" name="TextBox 13">
            <a:hlinkClick r:id="rId5" action="ppaction://hlinksldjump"/>
            <a:extLst>
              <a:ext uri="{FF2B5EF4-FFF2-40B4-BE49-F238E27FC236}">
                <a16:creationId xmlns:a16="http://schemas.microsoft.com/office/drawing/2014/main" id="{087E4FC3-9629-F90D-CDDB-E6989B6D0084}"/>
              </a:ext>
            </a:extLst>
          </p:cNvPr>
          <p:cNvSpPr txBox="1"/>
          <p:nvPr/>
        </p:nvSpPr>
        <p:spPr>
          <a:xfrm>
            <a:off x="457510" y="3546495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Process Validation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6AEEC6-6FBD-90DD-A0BF-ADE5E7CEB693}"/>
              </a:ext>
            </a:extLst>
          </p:cNvPr>
          <p:cNvSpPr txBox="1"/>
          <p:nvPr/>
        </p:nvSpPr>
        <p:spPr>
          <a:xfrm>
            <a:off x="2695940" y="1584922"/>
            <a:ext cx="9161536" cy="798523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질문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9 : IOM V5.9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에서 화장품 시설 검사에 대해 새로 추가된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2024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장을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MOCRA GMP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의 미래 방향으로 볼 수 있습니까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?</a:t>
            </a:r>
            <a:endParaRPr lang="ko-KR" altLang="en-US" sz="2500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587F48-20D3-26CA-87C7-CCC26523AE00}"/>
              </a:ext>
            </a:extLst>
          </p:cNvPr>
          <p:cNvSpPr txBox="1"/>
          <p:nvPr/>
        </p:nvSpPr>
        <p:spPr>
          <a:xfrm>
            <a:off x="2695939" y="3711925"/>
            <a:ext cx="9075514" cy="798523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pPr marL="12700" algn="just">
              <a:spcBef>
                <a:spcPts val="480"/>
              </a:spcBef>
            </a:pP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질문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10 : OTC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가 아닌 화장품을 제조할 때 섹션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5.9.1.3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에 나열된 비위생적인 조건의 잠재적 원인이 있는 경우 어떤 문서가 필요합니까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?</a:t>
            </a:r>
            <a:endParaRPr lang="ko-KR" altLang="en-US" sz="2500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</p:spTree>
    <p:extLst>
      <p:ext uri="{BB962C8B-B14F-4D97-AF65-F5344CB8AC3E}">
        <p14:creationId xmlns:p14="http://schemas.microsoft.com/office/powerpoint/2010/main" val="3439677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슬라이드 번호 개체 틀 21">
            <a:extLst>
              <a:ext uri="{FF2B5EF4-FFF2-40B4-BE49-F238E27FC236}">
                <a16:creationId xmlns:a16="http://schemas.microsoft.com/office/drawing/2014/main" id="{1ACCD2CC-05E5-9849-3FB6-8BA7A590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AC5C-D932-4680-ADF8-F66406F2E0FF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22B380-7315-4435-7F7F-48CB2CB650E6}"/>
              </a:ext>
            </a:extLst>
          </p:cNvPr>
          <p:cNvSpPr txBox="1"/>
          <p:nvPr/>
        </p:nvSpPr>
        <p:spPr>
          <a:xfrm>
            <a:off x="9544050" y="377436"/>
            <a:ext cx="1840234" cy="182970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 algn="r"/>
            <a:r>
              <a:rPr lang="en-US" sz="1000">
                <a:solidFill>
                  <a:schemeClr val="bg1"/>
                </a:solidFill>
              </a:rPr>
              <a:t>ESG Report</a:t>
            </a:r>
          </a:p>
        </p:txBody>
      </p:sp>
      <p:pic>
        <p:nvPicPr>
          <p:cNvPr id="2" name="그림 1" descr="폰트, 그래픽, 텍스트, 스크린샷이(가) 표시된 사진&#10;&#10;자동 생성된 설명">
            <a:extLst>
              <a:ext uri="{FF2B5EF4-FFF2-40B4-BE49-F238E27FC236}">
                <a16:creationId xmlns:a16="http://schemas.microsoft.com/office/drawing/2014/main" id="{EBA4AECF-006F-25B1-7F9D-FF7F797968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50" y="278745"/>
            <a:ext cx="2298426" cy="479233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5F21DAE-15E8-2138-1020-771E7CE2FCF1}"/>
              </a:ext>
            </a:extLst>
          </p:cNvPr>
          <p:cNvSpPr/>
          <p:nvPr/>
        </p:nvSpPr>
        <p:spPr>
          <a:xfrm>
            <a:off x="0" y="0"/>
            <a:ext cx="216444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20B6C927-8DE8-4BFF-8692-995C4D87F800}"/>
              </a:ext>
            </a:extLst>
          </p:cNvPr>
          <p:cNvSpPr txBox="1"/>
          <p:nvPr/>
        </p:nvSpPr>
        <p:spPr>
          <a:xfrm>
            <a:off x="457510" y="158492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구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. FDA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조사관 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(Robert </a:t>
            </a:r>
            <a:r>
              <a:rPr lang="en-US" altLang="ko-KR" sz="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J.Martin</a:t>
            </a: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  <a:cs typeface="마루 부리OTF 굵은"/>
              </a:rPr>
              <a:t>)</a:t>
            </a:r>
          </a:p>
        </p:txBody>
      </p:sp>
      <p:sp>
        <p:nvSpPr>
          <p:cNvPr id="5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0346F4A5-9A00-9240-DCCF-A97329CB3193}"/>
              </a:ext>
            </a:extLst>
          </p:cNvPr>
          <p:cNvSpPr txBox="1"/>
          <p:nvPr/>
        </p:nvSpPr>
        <p:spPr>
          <a:xfrm>
            <a:off x="457510" y="191625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r>
              <a:rPr lang="ko-KR" altLang="en-US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질의 응답 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(</a:t>
            </a:r>
            <a:r>
              <a:rPr lang="en-US" altLang="ko-KR" sz="800" b="1" dirty="0">
                <a:latin typeface="+mj-ea"/>
                <a:ea typeface="+mj-ea"/>
                <a:cs typeface="마루 부리OTF 굵은"/>
              </a:rPr>
              <a:t>1,2,3,4,5</a:t>
            </a:r>
            <a:r>
              <a:rPr lang="en-US" altLang="ko-KR" sz="800" b="1" dirty="0">
                <a:solidFill>
                  <a:srgbClr val="FF0000"/>
                </a:solidFill>
                <a:latin typeface="+mj-ea"/>
                <a:ea typeface="+mj-ea"/>
                <a:cs typeface="마루 부리OTF 굵은"/>
              </a:rPr>
              <a:t>,6</a:t>
            </a:r>
            <a:r>
              <a:rPr lang="en-US" altLang="ko-KR" sz="800" b="1" dirty="0">
                <a:latin typeface="+mj-ea"/>
                <a:ea typeface="+mj-ea"/>
                <a:cs typeface="마루 부리OTF 굵은"/>
              </a:rPr>
              <a:t>,7)</a:t>
            </a:r>
          </a:p>
        </p:txBody>
      </p:sp>
      <p:sp>
        <p:nvSpPr>
          <p:cNvPr id="6" name="TextBox 5">
            <a:hlinkClick r:id="" action="ppaction://noaction"/>
            <a:extLst>
              <a:ext uri="{FF2B5EF4-FFF2-40B4-BE49-F238E27FC236}">
                <a16:creationId xmlns:a16="http://schemas.microsoft.com/office/drawing/2014/main" id="{8E442244-D93B-BD71-9F49-79C51BF65D32}"/>
              </a:ext>
            </a:extLst>
          </p:cNvPr>
          <p:cNvSpPr txBox="1"/>
          <p:nvPr/>
        </p:nvSpPr>
        <p:spPr>
          <a:xfrm>
            <a:off x="457510" y="2179615"/>
            <a:ext cx="1706935" cy="288127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Drug Inspection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심사결과 및 진행상황 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TextBox 6">
            <a:hlinkClick r:id="" action="ppaction://noaction"/>
            <a:extLst>
              <a:ext uri="{FF2B5EF4-FFF2-40B4-BE49-F238E27FC236}">
                <a16:creationId xmlns:a16="http://schemas.microsoft.com/office/drawing/2014/main" id="{ED301EDC-4192-B953-5230-16BC5BC06ABB}"/>
              </a:ext>
            </a:extLst>
          </p:cNvPr>
          <p:cNvSpPr txBox="1"/>
          <p:nvPr/>
        </p:nvSpPr>
        <p:spPr>
          <a:xfrm>
            <a:off x="457510" y="257891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FDA OTC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공장심사  순서</a:t>
            </a:r>
            <a:endParaRPr lang="en-US" altLang="ko-KR" sz="800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:a16="http://schemas.microsoft.com/office/drawing/2014/main" id="{3033A11D-8FBC-9A88-0F97-DD4DBCA87405}"/>
              </a:ext>
            </a:extLst>
          </p:cNvPr>
          <p:cNvSpPr txBox="1"/>
          <p:nvPr/>
        </p:nvSpPr>
        <p:spPr>
          <a:xfrm>
            <a:off x="457510" y="291024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Two Track </a:t>
            </a: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전략</a:t>
            </a:r>
          </a:p>
        </p:txBody>
      </p:sp>
      <p:sp>
        <p:nvSpPr>
          <p:cNvPr id="9" name="TextBox 8">
            <a:hlinkClick r:id="rId5" action="ppaction://hlinksldjump"/>
            <a:extLst>
              <a:ext uri="{FF2B5EF4-FFF2-40B4-BE49-F238E27FC236}">
                <a16:creationId xmlns:a16="http://schemas.microsoft.com/office/drawing/2014/main" id="{A05D2433-FF73-8AAB-425C-83546D6659DE}"/>
              </a:ext>
            </a:extLst>
          </p:cNvPr>
          <p:cNvSpPr txBox="1"/>
          <p:nvPr/>
        </p:nvSpPr>
        <p:spPr>
          <a:xfrm>
            <a:off x="457510" y="3241572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설비 예상투자 비용</a:t>
            </a:r>
            <a:endParaRPr lang="en-US" altLang="ko-KR" sz="800" b="1" dirty="0">
              <a:solidFill>
                <a:schemeClr val="tx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86C33D-D0F1-1DBC-5FF9-4A9A0B06B8CA}"/>
              </a:ext>
            </a:extLst>
          </p:cNvPr>
          <p:cNvSpPr txBox="1"/>
          <p:nvPr/>
        </p:nvSpPr>
        <p:spPr>
          <a:xfrm>
            <a:off x="457510" y="651483"/>
            <a:ext cx="1706936" cy="182970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1000" dirty="0">
                <a:solidFill>
                  <a:schemeClr val="tx2"/>
                </a:solidFill>
                <a:ea typeface="+mj-ea"/>
              </a:rPr>
              <a:t>미국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FDA OTC </a:t>
            </a:r>
            <a:r>
              <a:rPr lang="ko-KR" altLang="en-US" sz="1000" dirty="0">
                <a:solidFill>
                  <a:schemeClr val="tx2"/>
                </a:solidFill>
                <a:ea typeface="+mj-ea"/>
              </a:rPr>
              <a:t>실시간 </a:t>
            </a:r>
            <a:r>
              <a:rPr lang="en-US" altLang="ko-KR" sz="1000" dirty="0">
                <a:solidFill>
                  <a:schemeClr val="tx2"/>
                </a:solidFill>
                <a:ea typeface="+mj-ea"/>
              </a:rPr>
              <a:t>Q&amp;A</a:t>
            </a:r>
            <a:endParaRPr lang="ko-KR" altLang="en-US" sz="1000" dirty="0">
              <a:solidFill>
                <a:schemeClr val="tx2"/>
              </a:solidFill>
              <a:ea typeface="+mj-ea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0D4EEAA-9478-F735-9F41-8209D427BA12}"/>
              </a:ext>
            </a:extLst>
          </p:cNvPr>
          <p:cNvGrpSpPr/>
          <p:nvPr/>
        </p:nvGrpSpPr>
        <p:grpSpPr>
          <a:xfrm>
            <a:off x="1" y="5372172"/>
            <a:ext cx="2164444" cy="1485827"/>
            <a:chOff x="1" y="5372172"/>
            <a:chExt cx="2164444" cy="1485827"/>
          </a:xfrm>
        </p:grpSpPr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2231DAF6-7593-A624-0217-4D509F80E6AD}"/>
                </a:ext>
              </a:extLst>
            </p:cNvPr>
            <p:cNvSpPr/>
            <p:nvPr/>
          </p:nvSpPr>
          <p:spPr>
            <a:xfrm>
              <a:off x="1" y="5372172"/>
              <a:ext cx="1874357" cy="1485827"/>
            </a:xfrm>
            <a:custGeom>
              <a:avLst/>
              <a:gdLst>
                <a:gd name="connsiteX0" fmla="*/ 1855883 w 1874357"/>
                <a:gd name="connsiteY0" fmla="*/ 1368578 h 1485827"/>
                <a:gd name="connsiteX1" fmla="*/ 1862710 w 1874357"/>
                <a:gd name="connsiteY1" fmla="*/ 1388161 h 1485827"/>
                <a:gd name="connsiteX2" fmla="*/ 1874357 w 1874357"/>
                <a:gd name="connsiteY2" fmla="*/ 1435278 h 1485827"/>
                <a:gd name="connsiteX3" fmla="*/ 1874357 w 1874357"/>
                <a:gd name="connsiteY3" fmla="*/ 1485827 h 1485827"/>
                <a:gd name="connsiteX4" fmla="*/ 1855883 w 1874357"/>
                <a:gd name="connsiteY4" fmla="*/ 1485827 h 1485827"/>
                <a:gd name="connsiteX5" fmla="*/ 1787146 w 1874357"/>
                <a:gd name="connsiteY5" fmla="*/ 1182738 h 1485827"/>
                <a:gd name="connsiteX6" fmla="*/ 1803945 w 1874357"/>
                <a:gd name="connsiteY6" fmla="*/ 1219603 h 1485827"/>
                <a:gd name="connsiteX7" fmla="*/ 1805619 w 1874357"/>
                <a:gd name="connsiteY7" fmla="*/ 1224404 h 1485827"/>
                <a:gd name="connsiteX8" fmla="*/ 1805619 w 1874357"/>
                <a:gd name="connsiteY8" fmla="*/ 1485827 h 1485827"/>
                <a:gd name="connsiteX9" fmla="*/ 1787146 w 1874357"/>
                <a:gd name="connsiteY9" fmla="*/ 1485827 h 1485827"/>
                <a:gd name="connsiteX10" fmla="*/ 1718410 w 1874357"/>
                <a:gd name="connsiteY10" fmla="*/ 1037268 h 1485827"/>
                <a:gd name="connsiteX11" fmla="*/ 1730534 w 1874357"/>
                <a:gd name="connsiteY11" fmla="*/ 1058503 h 1485827"/>
                <a:gd name="connsiteX12" fmla="*/ 1736883 w 1874357"/>
                <a:gd name="connsiteY12" fmla="*/ 1072437 h 1485827"/>
                <a:gd name="connsiteX13" fmla="*/ 1736883 w 1874357"/>
                <a:gd name="connsiteY13" fmla="*/ 1485827 h 1485827"/>
                <a:gd name="connsiteX14" fmla="*/ 1718410 w 1874357"/>
                <a:gd name="connsiteY14" fmla="*/ 1485827 h 1485827"/>
                <a:gd name="connsiteX15" fmla="*/ 1649673 w 1874357"/>
                <a:gd name="connsiteY15" fmla="*/ 916867 h 1485827"/>
                <a:gd name="connsiteX16" fmla="*/ 1668147 w 1874357"/>
                <a:gd name="connsiteY16" fmla="*/ 949226 h 1485827"/>
                <a:gd name="connsiteX17" fmla="*/ 1668147 w 1874357"/>
                <a:gd name="connsiteY17" fmla="*/ 1485827 h 1485827"/>
                <a:gd name="connsiteX18" fmla="*/ 1649673 w 1874357"/>
                <a:gd name="connsiteY18" fmla="*/ 1485827 h 1485827"/>
                <a:gd name="connsiteX19" fmla="*/ 1580936 w 1874357"/>
                <a:gd name="connsiteY19" fmla="*/ 816301 h 1485827"/>
                <a:gd name="connsiteX20" fmla="*/ 1599409 w 1874357"/>
                <a:gd name="connsiteY20" fmla="*/ 842781 h 1485827"/>
                <a:gd name="connsiteX21" fmla="*/ 1599409 w 1874357"/>
                <a:gd name="connsiteY21" fmla="*/ 1485827 h 1485827"/>
                <a:gd name="connsiteX22" fmla="*/ 1580936 w 1874357"/>
                <a:gd name="connsiteY22" fmla="*/ 1485827 h 1485827"/>
                <a:gd name="connsiteX23" fmla="*/ 1512200 w 1874357"/>
                <a:gd name="connsiteY23" fmla="*/ 725267 h 1485827"/>
                <a:gd name="connsiteX24" fmla="*/ 1530673 w 1874357"/>
                <a:gd name="connsiteY24" fmla="*/ 747248 h 1485827"/>
                <a:gd name="connsiteX25" fmla="*/ 1530673 w 1874357"/>
                <a:gd name="connsiteY25" fmla="*/ 1485827 h 1485827"/>
                <a:gd name="connsiteX26" fmla="*/ 1512200 w 1874357"/>
                <a:gd name="connsiteY26" fmla="*/ 1485827 h 1485827"/>
                <a:gd name="connsiteX27" fmla="*/ 1443462 w 1874357"/>
                <a:gd name="connsiteY27" fmla="*/ 643475 h 1485827"/>
                <a:gd name="connsiteX28" fmla="*/ 1461935 w 1874357"/>
                <a:gd name="connsiteY28" fmla="*/ 665457 h 1485827"/>
                <a:gd name="connsiteX29" fmla="*/ 1461935 w 1874357"/>
                <a:gd name="connsiteY29" fmla="*/ 1485827 h 1485827"/>
                <a:gd name="connsiteX30" fmla="*/ 1443462 w 1874357"/>
                <a:gd name="connsiteY30" fmla="*/ 1485827 h 1485827"/>
                <a:gd name="connsiteX31" fmla="*/ 1374726 w 1874357"/>
                <a:gd name="connsiteY31" fmla="*/ 572601 h 1485827"/>
                <a:gd name="connsiteX32" fmla="*/ 1393199 w 1874357"/>
                <a:gd name="connsiteY32" fmla="*/ 590964 h 1485827"/>
                <a:gd name="connsiteX33" fmla="*/ 1393199 w 1874357"/>
                <a:gd name="connsiteY33" fmla="*/ 1485827 h 1485827"/>
                <a:gd name="connsiteX34" fmla="*/ 1374726 w 1874357"/>
                <a:gd name="connsiteY34" fmla="*/ 1485827 h 1485827"/>
                <a:gd name="connsiteX35" fmla="*/ 1305989 w 1874357"/>
                <a:gd name="connsiteY35" fmla="*/ 504356 h 1485827"/>
                <a:gd name="connsiteX36" fmla="*/ 1306504 w 1874357"/>
                <a:gd name="connsiteY36" fmla="*/ 504783 h 1485827"/>
                <a:gd name="connsiteX37" fmla="*/ 1324463 w 1874357"/>
                <a:gd name="connsiteY37" fmla="*/ 522637 h 1485827"/>
                <a:gd name="connsiteX38" fmla="*/ 1324463 w 1874357"/>
                <a:gd name="connsiteY38" fmla="*/ 1485827 h 1485827"/>
                <a:gd name="connsiteX39" fmla="*/ 1305989 w 1874357"/>
                <a:gd name="connsiteY39" fmla="*/ 1485827 h 1485827"/>
                <a:gd name="connsiteX40" fmla="*/ 1237252 w 1874357"/>
                <a:gd name="connsiteY40" fmla="*/ 447287 h 1485827"/>
                <a:gd name="connsiteX41" fmla="*/ 1255727 w 1874357"/>
                <a:gd name="connsiteY41" fmla="*/ 462626 h 1485827"/>
                <a:gd name="connsiteX42" fmla="*/ 1255727 w 1874357"/>
                <a:gd name="connsiteY42" fmla="*/ 1485827 h 1485827"/>
                <a:gd name="connsiteX43" fmla="*/ 1237252 w 1874357"/>
                <a:gd name="connsiteY43" fmla="*/ 1485827 h 1485827"/>
                <a:gd name="connsiteX44" fmla="*/ 1168516 w 1874357"/>
                <a:gd name="connsiteY44" fmla="*/ 390701 h 1485827"/>
                <a:gd name="connsiteX45" fmla="*/ 1171925 w 1874357"/>
                <a:gd name="connsiteY45" fmla="*/ 393048 h 1485827"/>
                <a:gd name="connsiteX46" fmla="*/ 1186989 w 1874357"/>
                <a:gd name="connsiteY46" fmla="*/ 405556 h 1485827"/>
                <a:gd name="connsiteX47" fmla="*/ 1186989 w 1874357"/>
                <a:gd name="connsiteY47" fmla="*/ 1485827 h 1485827"/>
                <a:gd name="connsiteX48" fmla="*/ 1168516 w 1874357"/>
                <a:gd name="connsiteY48" fmla="*/ 1485827 h 1485827"/>
                <a:gd name="connsiteX49" fmla="*/ 1099780 w 1874357"/>
                <a:gd name="connsiteY49" fmla="*/ 343361 h 1485827"/>
                <a:gd name="connsiteX50" fmla="*/ 1118253 w 1874357"/>
                <a:gd name="connsiteY50" fmla="*/ 356084 h 1485827"/>
                <a:gd name="connsiteX51" fmla="*/ 1118253 w 1874357"/>
                <a:gd name="connsiteY51" fmla="*/ 1485827 h 1485827"/>
                <a:gd name="connsiteX52" fmla="*/ 1099780 w 1874357"/>
                <a:gd name="connsiteY52" fmla="*/ 1485827 h 1485827"/>
                <a:gd name="connsiteX53" fmla="*/ 1031042 w 1874357"/>
                <a:gd name="connsiteY53" fmla="*/ 296020 h 1485827"/>
                <a:gd name="connsiteX54" fmla="*/ 1049515 w 1874357"/>
                <a:gd name="connsiteY54" fmla="*/ 308743 h 1485827"/>
                <a:gd name="connsiteX55" fmla="*/ 1049515 w 1874357"/>
                <a:gd name="connsiteY55" fmla="*/ 1485827 h 1485827"/>
                <a:gd name="connsiteX56" fmla="*/ 1031042 w 1874357"/>
                <a:gd name="connsiteY56" fmla="*/ 1485827 h 1485827"/>
                <a:gd name="connsiteX57" fmla="*/ 962306 w 1874357"/>
                <a:gd name="connsiteY57" fmla="*/ 260720 h 1485827"/>
                <a:gd name="connsiteX58" fmla="*/ 980779 w 1874357"/>
                <a:gd name="connsiteY58" fmla="*/ 270033 h 1485827"/>
                <a:gd name="connsiteX59" fmla="*/ 980779 w 1874357"/>
                <a:gd name="connsiteY59" fmla="*/ 1485827 h 1485827"/>
                <a:gd name="connsiteX60" fmla="*/ 962306 w 1874357"/>
                <a:gd name="connsiteY60" fmla="*/ 1485827 h 1485827"/>
                <a:gd name="connsiteX61" fmla="*/ 893568 w 1874357"/>
                <a:gd name="connsiteY61" fmla="*/ 226067 h 1485827"/>
                <a:gd name="connsiteX62" fmla="*/ 912043 w 1874357"/>
                <a:gd name="connsiteY62" fmla="*/ 235380 h 1485827"/>
                <a:gd name="connsiteX63" fmla="*/ 912043 w 1874357"/>
                <a:gd name="connsiteY63" fmla="*/ 1485827 h 1485827"/>
                <a:gd name="connsiteX64" fmla="*/ 893568 w 1874357"/>
                <a:gd name="connsiteY64" fmla="*/ 1485827 h 1485827"/>
                <a:gd name="connsiteX65" fmla="*/ 824832 w 1874357"/>
                <a:gd name="connsiteY65" fmla="*/ 191415 h 1485827"/>
                <a:gd name="connsiteX66" fmla="*/ 843305 w 1874357"/>
                <a:gd name="connsiteY66" fmla="*/ 200728 h 1485827"/>
                <a:gd name="connsiteX67" fmla="*/ 843305 w 1874357"/>
                <a:gd name="connsiteY67" fmla="*/ 1485827 h 1485827"/>
                <a:gd name="connsiteX68" fmla="*/ 824832 w 1874357"/>
                <a:gd name="connsiteY68" fmla="*/ 1485827 h 1485827"/>
                <a:gd name="connsiteX69" fmla="*/ 756096 w 1874357"/>
                <a:gd name="connsiteY69" fmla="*/ 156763 h 1485827"/>
                <a:gd name="connsiteX70" fmla="*/ 774569 w 1874357"/>
                <a:gd name="connsiteY70" fmla="*/ 166075 h 1485827"/>
                <a:gd name="connsiteX71" fmla="*/ 774569 w 1874357"/>
                <a:gd name="connsiteY71" fmla="*/ 1485827 h 1485827"/>
                <a:gd name="connsiteX72" fmla="*/ 756096 w 1874357"/>
                <a:gd name="connsiteY72" fmla="*/ 1485827 h 1485827"/>
                <a:gd name="connsiteX73" fmla="*/ 687358 w 1874357"/>
                <a:gd name="connsiteY73" fmla="*/ 127487 h 1485827"/>
                <a:gd name="connsiteX74" fmla="*/ 705833 w 1874357"/>
                <a:gd name="connsiteY74" fmla="*/ 132849 h 1485827"/>
                <a:gd name="connsiteX75" fmla="*/ 705833 w 1874357"/>
                <a:gd name="connsiteY75" fmla="*/ 1485827 h 1485827"/>
                <a:gd name="connsiteX76" fmla="*/ 687358 w 1874357"/>
                <a:gd name="connsiteY76" fmla="*/ 1485827 h 1485827"/>
                <a:gd name="connsiteX77" fmla="*/ 618622 w 1874357"/>
                <a:gd name="connsiteY77" fmla="*/ 107542 h 1485827"/>
                <a:gd name="connsiteX78" fmla="*/ 637095 w 1874357"/>
                <a:gd name="connsiteY78" fmla="*/ 112902 h 1485827"/>
                <a:gd name="connsiteX79" fmla="*/ 637095 w 1874357"/>
                <a:gd name="connsiteY79" fmla="*/ 1485827 h 1485827"/>
                <a:gd name="connsiteX80" fmla="*/ 618622 w 1874357"/>
                <a:gd name="connsiteY80" fmla="*/ 1485827 h 1485827"/>
                <a:gd name="connsiteX81" fmla="*/ 549886 w 1874357"/>
                <a:gd name="connsiteY81" fmla="*/ 87595 h 1485827"/>
                <a:gd name="connsiteX82" fmla="*/ 568359 w 1874357"/>
                <a:gd name="connsiteY82" fmla="*/ 92955 h 1485827"/>
                <a:gd name="connsiteX83" fmla="*/ 568359 w 1874357"/>
                <a:gd name="connsiteY83" fmla="*/ 1485827 h 1485827"/>
                <a:gd name="connsiteX84" fmla="*/ 549886 w 1874357"/>
                <a:gd name="connsiteY84" fmla="*/ 1485827 h 1485827"/>
                <a:gd name="connsiteX85" fmla="*/ 481148 w 1874357"/>
                <a:gd name="connsiteY85" fmla="*/ 67649 h 1485827"/>
                <a:gd name="connsiteX86" fmla="*/ 499623 w 1874357"/>
                <a:gd name="connsiteY86" fmla="*/ 73010 h 1485827"/>
                <a:gd name="connsiteX87" fmla="*/ 499623 w 1874357"/>
                <a:gd name="connsiteY87" fmla="*/ 1485827 h 1485827"/>
                <a:gd name="connsiteX88" fmla="*/ 481148 w 1874357"/>
                <a:gd name="connsiteY88" fmla="*/ 1485827 h 1485827"/>
                <a:gd name="connsiteX89" fmla="*/ 412412 w 1874357"/>
                <a:gd name="connsiteY89" fmla="*/ 47704 h 1485827"/>
                <a:gd name="connsiteX90" fmla="*/ 430885 w 1874357"/>
                <a:gd name="connsiteY90" fmla="*/ 53064 h 1485827"/>
                <a:gd name="connsiteX91" fmla="*/ 430885 w 1874357"/>
                <a:gd name="connsiteY91" fmla="*/ 1485827 h 1485827"/>
                <a:gd name="connsiteX92" fmla="*/ 412412 w 1874357"/>
                <a:gd name="connsiteY92" fmla="*/ 1485827 h 1485827"/>
                <a:gd name="connsiteX93" fmla="*/ 343676 w 1874357"/>
                <a:gd name="connsiteY93" fmla="*/ 32484 h 1485827"/>
                <a:gd name="connsiteX94" fmla="*/ 362149 w 1874357"/>
                <a:gd name="connsiteY94" fmla="*/ 34231 h 1485827"/>
                <a:gd name="connsiteX95" fmla="*/ 362149 w 1874357"/>
                <a:gd name="connsiteY95" fmla="*/ 1485827 h 1485827"/>
                <a:gd name="connsiteX96" fmla="*/ 343676 w 1874357"/>
                <a:gd name="connsiteY96" fmla="*/ 1485827 h 1485827"/>
                <a:gd name="connsiteX97" fmla="*/ 274938 w 1874357"/>
                <a:gd name="connsiteY97" fmla="*/ 25988 h 1485827"/>
                <a:gd name="connsiteX98" fmla="*/ 293412 w 1874357"/>
                <a:gd name="connsiteY98" fmla="*/ 27734 h 1485827"/>
                <a:gd name="connsiteX99" fmla="*/ 293412 w 1874357"/>
                <a:gd name="connsiteY99" fmla="*/ 1485827 h 1485827"/>
                <a:gd name="connsiteX100" fmla="*/ 274938 w 1874357"/>
                <a:gd name="connsiteY100" fmla="*/ 1485827 h 1485827"/>
                <a:gd name="connsiteX101" fmla="*/ 206202 w 1874357"/>
                <a:gd name="connsiteY101" fmla="*/ 19491 h 1485827"/>
                <a:gd name="connsiteX102" fmla="*/ 224675 w 1874357"/>
                <a:gd name="connsiteY102" fmla="*/ 21236 h 1485827"/>
                <a:gd name="connsiteX103" fmla="*/ 224675 w 1874357"/>
                <a:gd name="connsiteY103" fmla="*/ 1485827 h 1485827"/>
                <a:gd name="connsiteX104" fmla="*/ 206202 w 1874357"/>
                <a:gd name="connsiteY104" fmla="*/ 1485827 h 1485827"/>
                <a:gd name="connsiteX105" fmla="*/ 137466 w 1874357"/>
                <a:gd name="connsiteY105" fmla="*/ 12994 h 1485827"/>
                <a:gd name="connsiteX106" fmla="*/ 155939 w 1874357"/>
                <a:gd name="connsiteY106" fmla="*/ 14739 h 1485827"/>
                <a:gd name="connsiteX107" fmla="*/ 155939 w 1874357"/>
                <a:gd name="connsiteY107" fmla="*/ 1485827 h 1485827"/>
                <a:gd name="connsiteX108" fmla="*/ 137466 w 1874357"/>
                <a:gd name="connsiteY108" fmla="*/ 1485827 h 1485827"/>
                <a:gd name="connsiteX109" fmla="*/ 68728 w 1874357"/>
                <a:gd name="connsiteY109" fmla="*/ 6496 h 1485827"/>
                <a:gd name="connsiteX110" fmla="*/ 87202 w 1874357"/>
                <a:gd name="connsiteY110" fmla="*/ 8243 h 1485827"/>
                <a:gd name="connsiteX111" fmla="*/ 87202 w 1874357"/>
                <a:gd name="connsiteY111" fmla="*/ 1485827 h 1485827"/>
                <a:gd name="connsiteX112" fmla="*/ 68728 w 1874357"/>
                <a:gd name="connsiteY112" fmla="*/ 1485827 h 1485827"/>
                <a:gd name="connsiteX113" fmla="*/ 0 w 1874357"/>
                <a:gd name="connsiteY113" fmla="*/ 0 h 1485827"/>
                <a:gd name="connsiteX114" fmla="*/ 4 w 1874357"/>
                <a:gd name="connsiteY114" fmla="*/ 0 h 1485827"/>
                <a:gd name="connsiteX115" fmla="*/ 18465 w 1874357"/>
                <a:gd name="connsiteY115" fmla="*/ 1746 h 1485827"/>
                <a:gd name="connsiteX116" fmla="*/ 18465 w 1874357"/>
                <a:gd name="connsiteY116" fmla="*/ 1485827 h 1485827"/>
                <a:gd name="connsiteX117" fmla="*/ 0 w 1874357"/>
                <a:gd name="connsiteY117" fmla="*/ 1485827 h 148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74357" h="1485827">
                  <a:moveTo>
                    <a:pt x="1855883" y="1368578"/>
                  </a:moveTo>
                  <a:lnTo>
                    <a:pt x="1862710" y="1388161"/>
                  </a:lnTo>
                  <a:lnTo>
                    <a:pt x="1874357" y="1435278"/>
                  </a:lnTo>
                  <a:lnTo>
                    <a:pt x="1874357" y="1485827"/>
                  </a:lnTo>
                  <a:lnTo>
                    <a:pt x="1855883" y="1485827"/>
                  </a:lnTo>
                  <a:close/>
                  <a:moveTo>
                    <a:pt x="1787146" y="1182738"/>
                  </a:moveTo>
                  <a:lnTo>
                    <a:pt x="1803945" y="1219603"/>
                  </a:lnTo>
                  <a:lnTo>
                    <a:pt x="1805619" y="1224404"/>
                  </a:lnTo>
                  <a:lnTo>
                    <a:pt x="1805619" y="1485827"/>
                  </a:lnTo>
                  <a:lnTo>
                    <a:pt x="1787146" y="1485827"/>
                  </a:lnTo>
                  <a:close/>
                  <a:moveTo>
                    <a:pt x="1718410" y="1037268"/>
                  </a:moveTo>
                  <a:lnTo>
                    <a:pt x="1730534" y="1058503"/>
                  </a:lnTo>
                  <a:lnTo>
                    <a:pt x="1736883" y="1072437"/>
                  </a:lnTo>
                  <a:lnTo>
                    <a:pt x="1736883" y="1485827"/>
                  </a:lnTo>
                  <a:lnTo>
                    <a:pt x="1718410" y="1485827"/>
                  </a:lnTo>
                  <a:close/>
                  <a:moveTo>
                    <a:pt x="1649673" y="916867"/>
                  </a:moveTo>
                  <a:lnTo>
                    <a:pt x="1668147" y="949226"/>
                  </a:lnTo>
                  <a:lnTo>
                    <a:pt x="1668147" y="1485827"/>
                  </a:lnTo>
                  <a:lnTo>
                    <a:pt x="1649673" y="1485827"/>
                  </a:lnTo>
                  <a:close/>
                  <a:moveTo>
                    <a:pt x="1580936" y="816301"/>
                  </a:moveTo>
                  <a:lnTo>
                    <a:pt x="1599409" y="842781"/>
                  </a:lnTo>
                  <a:lnTo>
                    <a:pt x="1599409" y="1485827"/>
                  </a:lnTo>
                  <a:lnTo>
                    <a:pt x="1580936" y="1485827"/>
                  </a:lnTo>
                  <a:close/>
                  <a:moveTo>
                    <a:pt x="1512200" y="725267"/>
                  </a:moveTo>
                  <a:lnTo>
                    <a:pt x="1530673" y="747248"/>
                  </a:lnTo>
                  <a:lnTo>
                    <a:pt x="1530673" y="1485827"/>
                  </a:lnTo>
                  <a:lnTo>
                    <a:pt x="1512200" y="1485827"/>
                  </a:lnTo>
                  <a:close/>
                  <a:moveTo>
                    <a:pt x="1443462" y="643475"/>
                  </a:moveTo>
                  <a:lnTo>
                    <a:pt x="1461935" y="665457"/>
                  </a:lnTo>
                  <a:lnTo>
                    <a:pt x="1461935" y="1485827"/>
                  </a:lnTo>
                  <a:lnTo>
                    <a:pt x="1443462" y="1485827"/>
                  </a:lnTo>
                  <a:close/>
                  <a:moveTo>
                    <a:pt x="1374726" y="572601"/>
                  </a:moveTo>
                  <a:lnTo>
                    <a:pt x="1393199" y="590964"/>
                  </a:lnTo>
                  <a:lnTo>
                    <a:pt x="1393199" y="1485827"/>
                  </a:lnTo>
                  <a:lnTo>
                    <a:pt x="1374726" y="1485827"/>
                  </a:lnTo>
                  <a:close/>
                  <a:moveTo>
                    <a:pt x="1305989" y="504356"/>
                  </a:moveTo>
                  <a:lnTo>
                    <a:pt x="1306504" y="504783"/>
                  </a:lnTo>
                  <a:lnTo>
                    <a:pt x="1324463" y="522637"/>
                  </a:lnTo>
                  <a:lnTo>
                    <a:pt x="1324463" y="1485827"/>
                  </a:lnTo>
                  <a:lnTo>
                    <a:pt x="1305989" y="1485827"/>
                  </a:lnTo>
                  <a:close/>
                  <a:moveTo>
                    <a:pt x="1237252" y="447287"/>
                  </a:moveTo>
                  <a:lnTo>
                    <a:pt x="1255727" y="462626"/>
                  </a:lnTo>
                  <a:lnTo>
                    <a:pt x="1255727" y="1485827"/>
                  </a:lnTo>
                  <a:lnTo>
                    <a:pt x="1237252" y="1485827"/>
                  </a:lnTo>
                  <a:close/>
                  <a:moveTo>
                    <a:pt x="1168516" y="390701"/>
                  </a:moveTo>
                  <a:lnTo>
                    <a:pt x="1171925" y="393048"/>
                  </a:lnTo>
                  <a:lnTo>
                    <a:pt x="1186989" y="405556"/>
                  </a:lnTo>
                  <a:lnTo>
                    <a:pt x="1186989" y="1485827"/>
                  </a:lnTo>
                  <a:lnTo>
                    <a:pt x="1168516" y="1485827"/>
                  </a:lnTo>
                  <a:close/>
                  <a:moveTo>
                    <a:pt x="1099780" y="343361"/>
                  </a:moveTo>
                  <a:lnTo>
                    <a:pt x="1118253" y="356084"/>
                  </a:lnTo>
                  <a:lnTo>
                    <a:pt x="1118253" y="1485827"/>
                  </a:lnTo>
                  <a:lnTo>
                    <a:pt x="1099780" y="1485827"/>
                  </a:lnTo>
                  <a:close/>
                  <a:moveTo>
                    <a:pt x="1031042" y="296020"/>
                  </a:moveTo>
                  <a:lnTo>
                    <a:pt x="1049515" y="308743"/>
                  </a:lnTo>
                  <a:lnTo>
                    <a:pt x="1049515" y="1485827"/>
                  </a:lnTo>
                  <a:lnTo>
                    <a:pt x="1031042" y="1485827"/>
                  </a:lnTo>
                  <a:close/>
                  <a:moveTo>
                    <a:pt x="962306" y="260720"/>
                  </a:moveTo>
                  <a:lnTo>
                    <a:pt x="980779" y="270033"/>
                  </a:lnTo>
                  <a:lnTo>
                    <a:pt x="980779" y="1485827"/>
                  </a:lnTo>
                  <a:lnTo>
                    <a:pt x="962306" y="1485827"/>
                  </a:lnTo>
                  <a:close/>
                  <a:moveTo>
                    <a:pt x="893568" y="226067"/>
                  </a:moveTo>
                  <a:lnTo>
                    <a:pt x="912043" y="235380"/>
                  </a:lnTo>
                  <a:lnTo>
                    <a:pt x="912043" y="1485827"/>
                  </a:lnTo>
                  <a:lnTo>
                    <a:pt x="893568" y="1485827"/>
                  </a:lnTo>
                  <a:close/>
                  <a:moveTo>
                    <a:pt x="824832" y="191415"/>
                  </a:moveTo>
                  <a:lnTo>
                    <a:pt x="843305" y="200728"/>
                  </a:lnTo>
                  <a:lnTo>
                    <a:pt x="843305" y="1485827"/>
                  </a:lnTo>
                  <a:lnTo>
                    <a:pt x="824832" y="1485827"/>
                  </a:lnTo>
                  <a:close/>
                  <a:moveTo>
                    <a:pt x="756096" y="156763"/>
                  </a:moveTo>
                  <a:lnTo>
                    <a:pt x="774569" y="166075"/>
                  </a:lnTo>
                  <a:lnTo>
                    <a:pt x="774569" y="1485827"/>
                  </a:lnTo>
                  <a:lnTo>
                    <a:pt x="756096" y="1485827"/>
                  </a:lnTo>
                  <a:close/>
                  <a:moveTo>
                    <a:pt x="687358" y="127487"/>
                  </a:moveTo>
                  <a:lnTo>
                    <a:pt x="705833" y="132849"/>
                  </a:lnTo>
                  <a:lnTo>
                    <a:pt x="705833" y="1485827"/>
                  </a:lnTo>
                  <a:lnTo>
                    <a:pt x="687358" y="1485827"/>
                  </a:lnTo>
                  <a:close/>
                  <a:moveTo>
                    <a:pt x="618622" y="107542"/>
                  </a:moveTo>
                  <a:lnTo>
                    <a:pt x="637095" y="112902"/>
                  </a:lnTo>
                  <a:lnTo>
                    <a:pt x="637095" y="1485827"/>
                  </a:lnTo>
                  <a:lnTo>
                    <a:pt x="618622" y="1485827"/>
                  </a:lnTo>
                  <a:close/>
                  <a:moveTo>
                    <a:pt x="549886" y="87595"/>
                  </a:moveTo>
                  <a:lnTo>
                    <a:pt x="568359" y="92955"/>
                  </a:lnTo>
                  <a:lnTo>
                    <a:pt x="568359" y="1485827"/>
                  </a:lnTo>
                  <a:lnTo>
                    <a:pt x="549886" y="1485827"/>
                  </a:lnTo>
                  <a:close/>
                  <a:moveTo>
                    <a:pt x="481148" y="67649"/>
                  </a:moveTo>
                  <a:lnTo>
                    <a:pt x="499623" y="73010"/>
                  </a:lnTo>
                  <a:lnTo>
                    <a:pt x="499623" y="1485827"/>
                  </a:lnTo>
                  <a:lnTo>
                    <a:pt x="481148" y="1485827"/>
                  </a:lnTo>
                  <a:close/>
                  <a:moveTo>
                    <a:pt x="412412" y="47704"/>
                  </a:moveTo>
                  <a:lnTo>
                    <a:pt x="430885" y="53064"/>
                  </a:lnTo>
                  <a:lnTo>
                    <a:pt x="430885" y="1485827"/>
                  </a:lnTo>
                  <a:lnTo>
                    <a:pt x="412412" y="1485827"/>
                  </a:lnTo>
                  <a:close/>
                  <a:moveTo>
                    <a:pt x="343676" y="32484"/>
                  </a:moveTo>
                  <a:lnTo>
                    <a:pt x="362149" y="34231"/>
                  </a:lnTo>
                  <a:lnTo>
                    <a:pt x="362149" y="1485827"/>
                  </a:lnTo>
                  <a:lnTo>
                    <a:pt x="343676" y="1485827"/>
                  </a:lnTo>
                  <a:close/>
                  <a:moveTo>
                    <a:pt x="274938" y="25988"/>
                  </a:moveTo>
                  <a:lnTo>
                    <a:pt x="293412" y="27734"/>
                  </a:lnTo>
                  <a:lnTo>
                    <a:pt x="293412" y="1485827"/>
                  </a:lnTo>
                  <a:lnTo>
                    <a:pt x="274938" y="1485827"/>
                  </a:lnTo>
                  <a:close/>
                  <a:moveTo>
                    <a:pt x="206202" y="19491"/>
                  </a:moveTo>
                  <a:lnTo>
                    <a:pt x="224675" y="21236"/>
                  </a:lnTo>
                  <a:lnTo>
                    <a:pt x="224675" y="1485827"/>
                  </a:lnTo>
                  <a:lnTo>
                    <a:pt x="206202" y="1485827"/>
                  </a:lnTo>
                  <a:close/>
                  <a:moveTo>
                    <a:pt x="137466" y="12994"/>
                  </a:moveTo>
                  <a:lnTo>
                    <a:pt x="155939" y="14739"/>
                  </a:lnTo>
                  <a:lnTo>
                    <a:pt x="155939" y="1485827"/>
                  </a:lnTo>
                  <a:lnTo>
                    <a:pt x="137466" y="1485827"/>
                  </a:lnTo>
                  <a:close/>
                  <a:moveTo>
                    <a:pt x="68728" y="6496"/>
                  </a:moveTo>
                  <a:lnTo>
                    <a:pt x="87202" y="8243"/>
                  </a:lnTo>
                  <a:lnTo>
                    <a:pt x="87202" y="1485827"/>
                  </a:lnTo>
                  <a:lnTo>
                    <a:pt x="68728" y="1485827"/>
                  </a:lnTo>
                  <a:close/>
                  <a:moveTo>
                    <a:pt x="0" y="0"/>
                  </a:moveTo>
                  <a:lnTo>
                    <a:pt x="4" y="0"/>
                  </a:lnTo>
                  <a:lnTo>
                    <a:pt x="18465" y="1746"/>
                  </a:lnTo>
                  <a:lnTo>
                    <a:pt x="18465" y="1485827"/>
                  </a:lnTo>
                  <a:lnTo>
                    <a:pt x="0" y="1485827"/>
                  </a:lnTo>
                  <a:close/>
                </a:path>
              </a:pathLst>
            </a:custGeom>
            <a:gradFill>
              <a:gsLst>
                <a:gs pos="24000">
                  <a:schemeClr val="bg2">
                    <a:lumMod val="9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26A9287C-5FBA-9E71-8E29-C2146899886A}"/>
                </a:ext>
              </a:extLst>
            </p:cNvPr>
            <p:cNvSpPr/>
            <p:nvPr/>
          </p:nvSpPr>
          <p:spPr>
            <a:xfrm flipH="1">
              <a:off x="1144841" y="6206518"/>
              <a:ext cx="1019604" cy="651481"/>
            </a:xfrm>
            <a:custGeom>
              <a:avLst/>
              <a:gdLst>
                <a:gd name="connsiteX0" fmla="*/ 1008760 w 1019604"/>
                <a:gd name="connsiteY0" fmla="*/ 608909 h 651481"/>
                <a:gd name="connsiteX1" fmla="*/ 1008760 w 1019604"/>
                <a:gd name="connsiteY1" fmla="*/ 651481 h 651481"/>
                <a:gd name="connsiteX2" fmla="*/ 1019604 w 1019604"/>
                <a:gd name="connsiteY2" fmla="*/ 651481 h 651481"/>
                <a:gd name="connsiteX3" fmla="*/ 1019604 w 1019604"/>
                <a:gd name="connsiteY3" fmla="*/ 629554 h 651481"/>
                <a:gd name="connsiteX4" fmla="*/ 1015877 w 1019604"/>
                <a:gd name="connsiteY4" fmla="*/ 621374 h 651481"/>
                <a:gd name="connsiteX5" fmla="*/ 968409 w 1019604"/>
                <a:gd name="connsiteY5" fmla="*/ 538229 h 651481"/>
                <a:gd name="connsiteX6" fmla="*/ 968409 w 1019604"/>
                <a:gd name="connsiteY6" fmla="*/ 651481 h 651481"/>
                <a:gd name="connsiteX7" fmla="*/ 979254 w 1019604"/>
                <a:gd name="connsiteY7" fmla="*/ 651481 h 651481"/>
                <a:gd name="connsiteX8" fmla="*/ 979254 w 1019604"/>
                <a:gd name="connsiteY8" fmla="*/ 557225 h 651481"/>
                <a:gd name="connsiteX9" fmla="*/ 928059 w 1019604"/>
                <a:gd name="connsiteY9" fmla="*/ 479194 h 651481"/>
                <a:gd name="connsiteX10" fmla="*/ 928059 w 1019604"/>
                <a:gd name="connsiteY10" fmla="*/ 651481 h 651481"/>
                <a:gd name="connsiteX11" fmla="*/ 938903 w 1019604"/>
                <a:gd name="connsiteY11" fmla="*/ 651481 h 651481"/>
                <a:gd name="connsiteX12" fmla="*/ 938903 w 1019604"/>
                <a:gd name="connsiteY12" fmla="*/ 494739 h 651481"/>
                <a:gd name="connsiteX13" fmla="*/ 887708 w 1019604"/>
                <a:gd name="connsiteY13" fmla="*/ 425754 h 651481"/>
                <a:gd name="connsiteX14" fmla="*/ 887708 w 1019604"/>
                <a:gd name="connsiteY14" fmla="*/ 651481 h 651481"/>
                <a:gd name="connsiteX15" fmla="*/ 898553 w 1019604"/>
                <a:gd name="connsiteY15" fmla="*/ 651481 h 651481"/>
                <a:gd name="connsiteX16" fmla="*/ 898553 w 1019604"/>
                <a:gd name="connsiteY16" fmla="*/ 438658 h 651481"/>
                <a:gd name="connsiteX17" fmla="*/ 847357 w 1019604"/>
                <a:gd name="connsiteY17" fmla="*/ 377740 h 651481"/>
                <a:gd name="connsiteX18" fmla="*/ 847357 w 1019604"/>
                <a:gd name="connsiteY18" fmla="*/ 651481 h 651481"/>
                <a:gd name="connsiteX19" fmla="*/ 858202 w 1019604"/>
                <a:gd name="connsiteY19" fmla="*/ 651481 h 651481"/>
                <a:gd name="connsiteX20" fmla="*/ 858202 w 1019604"/>
                <a:gd name="connsiteY20" fmla="*/ 390644 h 651481"/>
                <a:gd name="connsiteX21" fmla="*/ 807007 w 1019604"/>
                <a:gd name="connsiteY21" fmla="*/ 336135 h 651481"/>
                <a:gd name="connsiteX22" fmla="*/ 807007 w 1019604"/>
                <a:gd name="connsiteY22" fmla="*/ 651481 h 651481"/>
                <a:gd name="connsiteX23" fmla="*/ 817851 w 1019604"/>
                <a:gd name="connsiteY23" fmla="*/ 651481 h 651481"/>
                <a:gd name="connsiteX24" fmla="*/ 817851 w 1019604"/>
                <a:gd name="connsiteY24" fmla="*/ 346914 h 651481"/>
                <a:gd name="connsiteX25" fmla="*/ 766656 w 1019604"/>
                <a:gd name="connsiteY25" fmla="*/ 296073 h 651481"/>
                <a:gd name="connsiteX26" fmla="*/ 766656 w 1019604"/>
                <a:gd name="connsiteY26" fmla="*/ 651481 h 651481"/>
                <a:gd name="connsiteX27" fmla="*/ 777501 w 1019604"/>
                <a:gd name="connsiteY27" fmla="*/ 651481 h 651481"/>
                <a:gd name="connsiteX28" fmla="*/ 777501 w 1019604"/>
                <a:gd name="connsiteY28" fmla="*/ 306804 h 651481"/>
                <a:gd name="connsiteX29" fmla="*/ 766958 w 1019604"/>
                <a:gd name="connsiteY29" fmla="*/ 296324 h 651481"/>
                <a:gd name="connsiteX30" fmla="*/ 726306 w 1019604"/>
                <a:gd name="connsiteY30" fmla="*/ 262571 h 651481"/>
                <a:gd name="connsiteX31" fmla="*/ 726306 w 1019604"/>
                <a:gd name="connsiteY31" fmla="*/ 651481 h 651481"/>
                <a:gd name="connsiteX32" fmla="*/ 737151 w 1019604"/>
                <a:gd name="connsiteY32" fmla="*/ 651481 h 651481"/>
                <a:gd name="connsiteX33" fmla="*/ 737151 w 1019604"/>
                <a:gd name="connsiteY33" fmla="*/ 271576 h 651481"/>
                <a:gd name="connsiteX34" fmla="*/ 685955 w 1019604"/>
                <a:gd name="connsiteY34" fmla="*/ 229353 h 651481"/>
                <a:gd name="connsiteX35" fmla="*/ 685955 w 1019604"/>
                <a:gd name="connsiteY35" fmla="*/ 651481 h 651481"/>
                <a:gd name="connsiteX36" fmla="*/ 696799 w 1019604"/>
                <a:gd name="connsiteY36" fmla="*/ 651481 h 651481"/>
                <a:gd name="connsiteX37" fmla="*/ 696799 w 1019604"/>
                <a:gd name="connsiteY37" fmla="*/ 238074 h 651481"/>
                <a:gd name="connsiteX38" fmla="*/ 687956 w 1019604"/>
                <a:gd name="connsiteY38" fmla="*/ 230731 h 651481"/>
                <a:gd name="connsiteX39" fmla="*/ 645605 w 1019604"/>
                <a:gd name="connsiteY39" fmla="*/ 201564 h 651481"/>
                <a:gd name="connsiteX40" fmla="*/ 645605 w 1019604"/>
                <a:gd name="connsiteY40" fmla="*/ 651481 h 651481"/>
                <a:gd name="connsiteX41" fmla="*/ 656449 w 1019604"/>
                <a:gd name="connsiteY41" fmla="*/ 651481 h 651481"/>
                <a:gd name="connsiteX42" fmla="*/ 656449 w 1019604"/>
                <a:gd name="connsiteY42" fmla="*/ 209032 h 651481"/>
                <a:gd name="connsiteX43" fmla="*/ 605254 w 1019604"/>
                <a:gd name="connsiteY43" fmla="*/ 173773 h 651481"/>
                <a:gd name="connsiteX44" fmla="*/ 605254 w 1019604"/>
                <a:gd name="connsiteY44" fmla="*/ 651481 h 651481"/>
                <a:gd name="connsiteX45" fmla="*/ 616098 w 1019604"/>
                <a:gd name="connsiteY45" fmla="*/ 651481 h 651481"/>
                <a:gd name="connsiteX46" fmla="*/ 616098 w 1019604"/>
                <a:gd name="connsiteY46" fmla="*/ 181242 h 651481"/>
                <a:gd name="connsiteX47" fmla="*/ 564904 w 1019604"/>
                <a:gd name="connsiteY47" fmla="*/ 153051 h 651481"/>
                <a:gd name="connsiteX48" fmla="*/ 564904 w 1019604"/>
                <a:gd name="connsiteY48" fmla="*/ 651481 h 651481"/>
                <a:gd name="connsiteX49" fmla="*/ 575748 w 1019604"/>
                <a:gd name="connsiteY49" fmla="*/ 651481 h 651481"/>
                <a:gd name="connsiteX50" fmla="*/ 575748 w 1019604"/>
                <a:gd name="connsiteY50" fmla="*/ 158518 h 651481"/>
                <a:gd name="connsiteX51" fmla="*/ 524552 w 1019604"/>
                <a:gd name="connsiteY51" fmla="*/ 132709 h 651481"/>
                <a:gd name="connsiteX52" fmla="*/ 524552 w 1019604"/>
                <a:gd name="connsiteY52" fmla="*/ 651481 h 651481"/>
                <a:gd name="connsiteX53" fmla="*/ 535397 w 1019604"/>
                <a:gd name="connsiteY53" fmla="*/ 651481 h 651481"/>
                <a:gd name="connsiteX54" fmla="*/ 535397 w 1019604"/>
                <a:gd name="connsiteY54" fmla="*/ 138176 h 651481"/>
                <a:gd name="connsiteX55" fmla="*/ 484202 w 1019604"/>
                <a:gd name="connsiteY55" fmla="*/ 112367 h 651481"/>
                <a:gd name="connsiteX56" fmla="*/ 484202 w 1019604"/>
                <a:gd name="connsiteY56" fmla="*/ 651481 h 651481"/>
                <a:gd name="connsiteX57" fmla="*/ 495046 w 1019604"/>
                <a:gd name="connsiteY57" fmla="*/ 651481 h 651481"/>
                <a:gd name="connsiteX58" fmla="*/ 495046 w 1019604"/>
                <a:gd name="connsiteY58" fmla="*/ 117834 h 651481"/>
                <a:gd name="connsiteX59" fmla="*/ 443852 w 1019604"/>
                <a:gd name="connsiteY59" fmla="*/ 92025 h 651481"/>
                <a:gd name="connsiteX60" fmla="*/ 443852 w 1019604"/>
                <a:gd name="connsiteY60" fmla="*/ 651481 h 651481"/>
                <a:gd name="connsiteX61" fmla="*/ 454696 w 1019604"/>
                <a:gd name="connsiteY61" fmla="*/ 651481 h 651481"/>
                <a:gd name="connsiteX62" fmla="*/ 454696 w 1019604"/>
                <a:gd name="connsiteY62" fmla="*/ 97492 h 651481"/>
                <a:gd name="connsiteX63" fmla="*/ 403501 w 1019604"/>
                <a:gd name="connsiteY63" fmla="*/ 74839 h 651481"/>
                <a:gd name="connsiteX64" fmla="*/ 403501 w 1019604"/>
                <a:gd name="connsiteY64" fmla="*/ 651481 h 651481"/>
                <a:gd name="connsiteX65" fmla="*/ 414346 w 1019604"/>
                <a:gd name="connsiteY65" fmla="*/ 651481 h 651481"/>
                <a:gd name="connsiteX66" fmla="*/ 414346 w 1019604"/>
                <a:gd name="connsiteY66" fmla="*/ 77986 h 651481"/>
                <a:gd name="connsiteX67" fmla="*/ 363150 w 1019604"/>
                <a:gd name="connsiteY67" fmla="*/ 63130 h 651481"/>
                <a:gd name="connsiteX68" fmla="*/ 363150 w 1019604"/>
                <a:gd name="connsiteY68" fmla="*/ 651481 h 651481"/>
                <a:gd name="connsiteX69" fmla="*/ 373995 w 1019604"/>
                <a:gd name="connsiteY69" fmla="*/ 651481 h 651481"/>
                <a:gd name="connsiteX70" fmla="*/ 373995 w 1019604"/>
                <a:gd name="connsiteY70" fmla="*/ 66277 h 651481"/>
                <a:gd name="connsiteX71" fmla="*/ 322800 w 1019604"/>
                <a:gd name="connsiteY71" fmla="*/ 51421 h 651481"/>
                <a:gd name="connsiteX72" fmla="*/ 322800 w 1019604"/>
                <a:gd name="connsiteY72" fmla="*/ 651481 h 651481"/>
                <a:gd name="connsiteX73" fmla="*/ 333644 w 1019604"/>
                <a:gd name="connsiteY73" fmla="*/ 651481 h 651481"/>
                <a:gd name="connsiteX74" fmla="*/ 333644 w 1019604"/>
                <a:gd name="connsiteY74" fmla="*/ 54568 h 651481"/>
                <a:gd name="connsiteX75" fmla="*/ 282449 w 1019604"/>
                <a:gd name="connsiteY75" fmla="*/ 39712 h 651481"/>
                <a:gd name="connsiteX76" fmla="*/ 282449 w 1019604"/>
                <a:gd name="connsiteY76" fmla="*/ 651481 h 651481"/>
                <a:gd name="connsiteX77" fmla="*/ 293294 w 1019604"/>
                <a:gd name="connsiteY77" fmla="*/ 651481 h 651481"/>
                <a:gd name="connsiteX78" fmla="*/ 293294 w 1019604"/>
                <a:gd name="connsiteY78" fmla="*/ 42859 h 651481"/>
                <a:gd name="connsiteX79" fmla="*/ 242099 w 1019604"/>
                <a:gd name="connsiteY79" fmla="*/ 28004 h 651481"/>
                <a:gd name="connsiteX80" fmla="*/ 242099 w 1019604"/>
                <a:gd name="connsiteY80" fmla="*/ 651481 h 651481"/>
                <a:gd name="connsiteX81" fmla="*/ 252943 w 1019604"/>
                <a:gd name="connsiteY81" fmla="*/ 651481 h 651481"/>
                <a:gd name="connsiteX82" fmla="*/ 252943 w 1019604"/>
                <a:gd name="connsiteY82" fmla="*/ 31150 h 651481"/>
                <a:gd name="connsiteX83" fmla="*/ 201748 w 1019604"/>
                <a:gd name="connsiteY83" fmla="*/ 19069 h 651481"/>
                <a:gd name="connsiteX84" fmla="*/ 201748 w 1019604"/>
                <a:gd name="connsiteY84" fmla="*/ 651481 h 651481"/>
                <a:gd name="connsiteX85" fmla="*/ 212593 w 1019604"/>
                <a:gd name="connsiteY85" fmla="*/ 651481 h 651481"/>
                <a:gd name="connsiteX86" fmla="*/ 212593 w 1019604"/>
                <a:gd name="connsiteY86" fmla="*/ 20095 h 651481"/>
                <a:gd name="connsiteX87" fmla="*/ 161397 w 1019604"/>
                <a:gd name="connsiteY87" fmla="*/ 15256 h 651481"/>
                <a:gd name="connsiteX88" fmla="*/ 161397 w 1019604"/>
                <a:gd name="connsiteY88" fmla="*/ 651481 h 651481"/>
                <a:gd name="connsiteX89" fmla="*/ 172242 w 1019604"/>
                <a:gd name="connsiteY89" fmla="*/ 651481 h 651481"/>
                <a:gd name="connsiteX90" fmla="*/ 172242 w 1019604"/>
                <a:gd name="connsiteY90" fmla="*/ 16281 h 651481"/>
                <a:gd name="connsiteX91" fmla="*/ 121047 w 1019604"/>
                <a:gd name="connsiteY91" fmla="*/ 11442 h 651481"/>
                <a:gd name="connsiteX92" fmla="*/ 121047 w 1019604"/>
                <a:gd name="connsiteY92" fmla="*/ 651481 h 651481"/>
                <a:gd name="connsiteX93" fmla="*/ 131891 w 1019604"/>
                <a:gd name="connsiteY93" fmla="*/ 651481 h 651481"/>
                <a:gd name="connsiteX94" fmla="*/ 131891 w 1019604"/>
                <a:gd name="connsiteY94" fmla="*/ 12467 h 651481"/>
                <a:gd name="connsiteX95" fmla="*/ 80697 w 1019604"/>
                <a:gd name="connsiteY95" fmla="*/ 7628 h 651481"/>
                <a:gd name="connsiteX96" fmla="*/ 80697 w 1019604"/>
                <a:gd name="connsiteY96" fmla="*/ 651481 h 651481"/>
                <a:gd name="connsiteX97" fmla="*/ 91541 w 1019604"/>
                <a:gd name="connsiteY97" fmla="*/ 651481 h 651481"/>
                <a:gd name="connsiteX98" fmla="*/ 91541 w 1019604"/>
                <a:gd name="connsiteY98" fmla="*/ 8652 h 651481"/>
                <a:gd name="connsiteX99" fmla="*/ 40346 w 1019604"/>
                <a:gd name="connsiteY99" fmla="*/ 3814 h 651481"/>
                <a:gd name="connsiteX100" fmla="*/ 40346 w 1019604"/>
                <a:gd name="connsiteY100" fmla="*/ 651481 h 651481"/>
                <a:gd name="connsiteX101" fmla="*/ 51191 w 1019604"/>
                <a:gd name="connsiteY101" fmla="*/ 651481 h 651481"/>
                <a:gd name="connsiteX102" fmla="*/ 51191 w 1019604"/>
                <a:gd name="connsiteY102" fmla="*/ 4839 h 651481"/>
                <a:gd name="connsiteX103" fmla="*/ 3 w 1019604"/>
                <a:gd name="connsiteY103" fmla="*/ 0 h 651481"/>
                <a:gd name="connsiteX104" fmla="*/ 0 w 1019604"/>
                <a:gd name="connsiteY104" fmla="*/ 0 h 651481"/>
                <a:gd name="connsiteX105" fmla="*/ 0 w 1019604"/>
                <a:gd name="connsiteY105" fmla="*/ 651481 h 651481"/>
                <a:gd name="connsiteX106" fmla="*/ 10839 w 1019604"/>
                <a:gd name="connsiteY106" fmla="*/ 651481 h 651481"/>
                <a:gd name="connsiteX107" fmla="*/ 10839 w 1019604"/>
                <a:gd name="connsiteY107" fmla="*/ 1025 h 651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019604" h="651481">
                  <a:moveTo>
                    <a:pt x="1008760" y="608909"/>
                  </a:moveTo>
                  <a:lnTo>
                    <a:pt x="1008760" y="651481"/>
                  </a:lnTo>
                  <a:lnTo>
                    <a:pt x="1019604" y="651481"/>
                  </a:lnTo>
                  <a:lnTo>
                    <a:pt x="1019604" y="629554"/>
                  </a:lnTo>
                  <a:lnTo>
                    <a:pt x="1015877" y="621374"/>
                  </a:lnTo>
                  <a:close/>
                  <a:moveTo>
                    <a:pt x="968409" y="538229"/>
                  </a:moveTo>
                  <a:lnTo>
                    <a:pt x="968409" y="651481"/>
                  </a:lnTo>
                  <a:lnTo>
                    <a:pt x="979254" y="651481"/>
                  </a:lnTo>
                  <a:lnTo>
                    <a:pt x="979254" y="557225"/>
                  </a:lnTo>
                  <a:close/>
                  <a:moveTo>
                    <a:pt x="928059" y="479194"/>
                  </a:moveTo>
                  <a:lnTo>
                    <a:pt x="928059" y="651481"/>
                  </a:lnTo>
                  <a:lnTo>
                    <a:pt x="938903" y="651481"/>
                  </a:lnTo>
                  <a:lnTo>
                    <a:pt x="938903" y="494739"/>
                  </a:lnTo>
                  <a:close/>
                  <a:moveTo>
                    <a:pt x="887708" y="425754"/>
                  </a:moveTo>
                  <a:lnTo>
                    <a:pt x="887708" y="651481"/>
                  </a:lnTo>
                  <a:lnTo>
                    <a:pt x="898553" y="651481"/>
                  </a:lnTo>
                  <a:lnTo>
                    <a:pt x="898553" y="438658"/>
                  </a:lnTo>
                  <a:close/>
                  <a:moveTo>
                    <a:pt x="847357" y="377740"/>
                  </a:moveTo>
                  <a:lnTo>
                    <a:pt x="847357" y="651481"/>
                  </a:lnTo>
                  <a:lnTo>
                    <a:pt x="858202" y="651481"/>
                  </a:lnTo>
                  <a:lnTo>
                    <a:pt x="858202" y="390644"/>
                  </a:lnTo>
                  <a:close/>
                  <a:moveTo>
                    <a:pt x="807007" y="336135"/>
                  </a:moveTo>
                  <a:lnTo>
                    <a:pt x="807007" y="651481"/>
                  </a:lnTo>
                  <a:lnTo>
                    <a:pt x="817851" y="651481"/>
                  </a:lnTo>
                  <a:lnTo>
                    <a:pt x="817851" y="346914"/>
                  </a:lnTo>
                  <a:close/>
                  <a:moveTo>
                    <a:pt x="766656" y="296073"/>
                  </a:moveTo>
                  <a:lnTo>
                    <a:pt x="766656" y="651481"/>
                  </a:lnTo>
                  <a:lnTo>
                    <a:pt x="777501" y="651481"/>
                  </a:lnTo>
                  <a:lnTo>
                    <a:pt x="777501" y="306804"/>
                  </a:lnTo>
                  <a:lnTo>
                    <a:pt x="766958" y="296324"/>
                  </a:lnTo>
                  <a:close/>
                  <a:moveTo>
                    <a:pt x="726306" y="262571"/>
                  </a:moveTo>
                  <a:lnTo>
                    <a:pt x="726306" y="651481"/>
                  </a:lnTo>
                  <a:lnTo>
                    <a:pt x="737151" y="651481"/>
                  </a:lnTo>
                  <a:lnTo>
                    <a:pt x="737151" y="271576"/>
                  </a:lnTo>
                  <a:close/>
                  <a:moveTo>
                    <a:pt x="685955" y="229353"/>
                  </a:moveTo>
                  <a:lnTo>
                    <a:pt x="685955" y="651481"/>
                  </a:lnTo>
                  <a:lnTo>
                    <a:pt x="696799" y="651481"/>
                  </a:lnTo>
                  <a:lnTo>
                    <a:pt x="696799" y="238074"/>
                  </a:lnTo>
                  <a:lnTo>
                    <a:pt x="687956" y="230731"/>
                  </a:lnTo>
                  <a:close/>
                  <a:moveTo>
                    <a:pt x="645605" y="201564"/>
                  </a:moveTo>
                  <a:lnTo>
                    <a:pt x="645605" y="651481"/>
                  </a:lnTo>
                  <a:lnTo>
                    <a:pt x="656449" y="651481"/>
                  </a:lnTo>
                  <a:lnTo>
                    <a:pt x="656449" y="209032"/>
                  </a:lnTo>
                  <a:close/>
                  <a:moveTo>
                    <a:pt x="605254" y="173773"/>
                  </a:moveTo>
                  <a:lnTo>
                    <a:pt x="605254" y="651481"/>
                  </a:lnTo>
                  <a:lnTo>
                    <a:pt x="616098" y="651481"/>
                  </a:lnTo>
                  <a:lnTo>
                    <a:pt x="616098" y="181242"/>
                  </a:lnTo>
                  <a:close/>
                  <a:moveTo>
                    <a:pt x="564904" y="153051"/>
                  </a:moveTo>
                  <a:lnTo>
                    <a:pt x="564904" y="651481"/>
                  </a:lnTo>
                  <a:lnTo>
                    <a:pt x="575748" y="651481"/>
                  </a:lnTo>
                  <a:lnTo>
                    <a:pt x="575748" y="158518"/>
                  </a:lnTo>
                  <a:close/>
                  <a:moveTo>
                    <a:pt x="524552" y="132709"/>
                  </a:moveTo>
                  <a:lnTo>
                    <a:pt x="524552" y="651481"/>
                  </a:lnTo>
                  <a:lnTo>
                    <a:pt x="535397" y="651481"/>
                  </a:lnTo>
                  <a:lnTo>
                    <a:pt x="535397" y="138176"/>
                  </a:lnTo>
                  <a:close/>
                  <a:moveTo>
                    <a:pt x="484202" y="112367"/>
                  </a:moveTo>
                  <a:lnTo>
                    <a:pt x="484202" y="651481"/>
                  </a:lnTo>
                  <a:lnTo>
                    <a:pt x="495046" y="651481"/>
                  </a:lnTo>
                  <a:lnTo>
                    <a:pt x="495046" y="117834"/>
                  </a:lnTo>
                  <a:close/>
                  <a:moveTo>
                    <a:pt x="443852" y="92025"/>
                  </a:moveTo>
                  <a:lnTo>
                    <a:pt x="443852" y="651481"/>
                  </a:lnTo>
                  <a:lnTo>
                    <a:pt x="454696" y="651481"/>
                  </a:lnTo>
                  <a:lnTo>
                    <a:pt x="454696" y="97492"/>
                  </a:lnTo>
                  <a:close/>
                  <a:moveTo>
                    <a:pt x="403501" y="74839"/>
                  </a:moveTo>
                  <a:lnTo>
                    <a:pt x="403501" y="651481"/>
                  </a:lnTo>
                  <a:lnTo>
                    <a:pt x="414346" y="651481"/>
                  </a:lnTo>
                  <a:lnTo>
                    <a:pt x="414346" y="77986"/>
                  </a:lnTo>
                  <a:close/>
                  <a:moveTo>
                    <a:pt x="363150" y="63130"/>
                  </a:moveTo>
                  <a:lnTo>
                    <a:pt x="363150" y="651481"/>
                  </a:lnTo>
                  <a:lnTo>
                    <a:pt x="373995" y="651481"/>
                  </a:lnTo>
                  <a:lnTo>
                    <a:pt x="373995" y="66277"/>
                  </a:lnTo>
                  <a:close/>
                  <a:moveTo>
                    <a:pt x="322800" y="51421"/>
                  </a:moveTo>
                  <a:lnTo>
                    <a:pt x="322800" y="651481"/>
                  </a:lnTo>
                  <a:lnTo>
                    <a:pt x="333644" y="651481"/>
                  </a:lnTo>
                  <a:lnTo>
                    <a:pt x="333644" y="54568"/>
                  </a:lnTo>
                  <a:close/>
                  <a:moveTo>
                    <a:pt x="282449" y="39712"/>
                  </a:moveTo>
                  <a:lnTo>
                    <a:pt x="282449" y="651481"/>
                  </a:lnTo>
                  <a:lnTo>
                    <a:pt x="293294" y="651481"/>
                  </a:lnTo>
                  <a:lnTo>
                    <a:pt x="293294" y="42859"/>
                  </a:lnTo>
                  <a:close/>
                  <a:moveTo>
                    <a:pt x="242099" y="28004"/>
                  </a:moveTo>
                  <a:lnTo>
                    <a:pt x="242099" y="651481"/>
                  </a:lnTo>
                  <a:lnTo>
                    <a:pt x="252943" y="651481"/>
                  </a:lnTo>
                  <a:lnTo>
                    <a:pt x="252943" y="31150"/>
                  </a:lnTo>
                  <a:close/>
                  <a:moveTo>
                    <a:pt x="201748" y="19069"/>
                  </a:moveTo>
                  <a:lnTo>
                    <a:pt x="201748" y="651481"/>
                  </a:lnTo>
                  <a:lnTo>
                    <a:pt x="212593" y="651481"/>
                  </a:lnTo>
                  <a:lnTo>
                    <a:pt x="212593" y="20095"/>
                  </a:lnTo>
                  <a:close/>
                  <a:moveTo>
                    <a:pt x="161397" y="15256"/>
                  </a:moveTo>
                  <a:lnTo>
                    <a:pt x="161397" y="651481"/>
                  </a:lnTo>
                  <a:lnTo>
                    <a:pt x="172242" y="651481"/>
                  </a:lnTo>
                  <a:lnTo>
                    <a:pt x="172242" y="16281"/>
                  </a:lnTo>
                  <a:close/>
                  <a:moveTo>
                    <a:pt x="121047" y="11442"/>
                  </a:moveTo>
                  <a:lnTo>
                    <a:pt x="121047" y="651481"/>
                  </a:lnTo>
                  <a:lnTo>
                    <a:pt x="131891" y="651481"/>
                  </a:lnTo>
                  <a:lnTo>
                    <a:pt x="131891" y="12467"/>
                  </a:lnTo>
                  <a:close/>
                  <a:moveTo>
                    <a:pt x="80697" y="7628"/>
                  </a:moveTo>
                  <a:lnTo>
                    <a:pt x="80697" y="651481"/>
                  </a:lnTo>
                  <a:lnTo>
                    <a:pt x="91541" y="651481"/>
                  </a:lnTo>
                  <a:lnTo>
                    <a:pt x="91541" y="8652"/>
                  </a:lnTo>
                  <a:close/>
                  <a:moveTo>
                    <a:pt x="40346" y="3814"/>
                  </a:moveTo>
                  <a:lnTo>
                    <a:pt x="40346" y="651481"/>
                  </a:lnTo>
                  <a:lnTo>
                    <a:pt x="51191" y="651481"/>
                  </a:lnTo>
                  <a:lnTo>
                    <a:pt x="51191" y="4839"/>
                  </a:lnTo>
                  <a:close/>
                  <a:moveTo>
                    <a:pt x="3" y="0"/>
                  </a:moveTo>
                  <a:lnTo>
                    <a:pt x="0" y="0"/>
                  </a:lnTo>
                  <a:lnTo>
                    <a:pt x="0" y="651481"/>
                  </a:lnTo>
                  <a:lnTo>
                    <a:pt x="10839" y="651481"/>
                  </a:lnTo>
                  <a:lnTo>
                    <a:pt x="10839" y="102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14" name="TextBox 13">
            <a:hlinkClick r:id="rId5" action="ppaction://hlinksldjump"/>
            <a:extLst>
              <a:ext uri="{FF2B5EF4-FFF2-40B4-BE49-F238E27FC236}">
                <a16:creationId xmlns:a16="http://schemas.microsoft.com/office/drawing/2014/main" id="{087E4FC3-9629-F90D-CDDB-E6989B6D0084}"/>
              </a:ext>
            </a:extLst>
          </p:cNvPr>
          <p:cNvSpPr txBox="1"/>
          <p:nvPr/>
        </p:nvSpPr>
        <p:spPr>
          <a:xfrm>
            <a:off x="457510" y="3546495"/>
            <a:ext cx="1706935" cy="152192"/>
          </a:xfrm>
          <a:prstGeom prst="rect">
            <a:avLst/>
          </a:prstGeom>
          <a:noFill/>
        </p:spPr>
        <p:txBody>
          <a:bodyPr wrap="square" lIns="0" tIns="14400" rIns="0" bIns="1440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ko-KR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Process Validation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6AEEC6-6FBD-90DD-A0BF-ADE5E7CEB693}"/>
              </a:ext>
            </a:extLst>
          </p:cNvPr>
          <p:cNvSpPr txBox="1"/>
          <p:nvPr/>
        </p:nvSpPr>
        <p:spPr>
          <a:xfrm>
            <a:off x="2695940" y="1584922"/>
            <a:ext cx="9161536" cy="1183243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질문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11 :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고위험 의약품 원료의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DEG/EG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및 벤젠 함유 </a:t>
            </a:r>
            <a:r>
              <a:rPr lang="ko-KR" altLang="en-US" sz="2500" dirty="0" err="1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카보머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 등 제품 성분에 대한 우려로 인한 안전성 위험을 고려할  때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, </a:t>
            </a:r>
            <a:r>
              <a:rPr lang="ko-KR" altLang="en-US" sz="2500" dirty="0" err="1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의약품뿐만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 아니라 화장품까지 이러한 성분에 대한 제한 검사를 확대해야 할까요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?</a:t>
            </a:r>
            <a:endParaRPr lang="ko-KR" altLang="en-US" sz="2500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587F48-20D3-26CA-87C7-CCC26523AE00}"/>
              </a:ext>
            </a:extLst>
          </p:cNvPr>
          <p:cNvSpPr txBox="1"/>
          <p:nvPr/>
        </p:nvSpPr>
        <p:spPr>
          <a:xfrm>
            <a:off x="2695938" y="3711925"/>
            <a:ext cx="9161536" cy="1183243"/>
          </a:xfrm>
          <a:prstGeom prst="rect">
            <a:avLst/>
          </a:prstGeom>
          <a:noFill/>
        </p:spPr>
        <p:txBody>
          <a:bodyPr wrap="square" lIns="0" tIns="14400" rIns="0" bIns="14400" rtlCol="0">
            <a:spAutoFit/>
          </a:bodyPr>
          <a:lstStyle/>
          <a:p>
            <a:pPr marL="12700" algn="just">
              <a:spcBef>
                <a:spcPts val="480"/>
              </a:spcBef>
            </a:pP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질문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12 : FDA OTC GMP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검사 중에 조사관은  섹션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5.9.1.4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에서 화장품이 의약품으로 간주되어야 한다는 것을 뒷받침하는 증거를 수집할 이유가 있는지 결정하도록 안내됩니다  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. </a:t>
            </a:r>
            <a:r>
              <a:rPr lang="ko-KR" altLang="en-US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그들은 이것에 어떻게 접근합니까</a:t>
            </a:r>
            <a:r>
              <a:rPr lang="en-US" altLang="ko-KR" sz="2500" dirty="0">
                <a:solidFill>
                  <a:schemeClr val="tx2"/>
                </a:solidFill>
                <a:latin typeface="+mj-ea"/>
                <a:ea typeface="+mj-ea"/>
                <a:cs typeface="마루 부리OTF 굵은"/>
              </a:rPr>
              <a:t>?</a:t>
            </a:r>
            <a:endParaRPr lang="ko-KR" altLang="en-US" sz="2500" dirty="0">
              <a:solidFill>
                <a:schemeClr val="tx2"/>
              </a:solidFill>
              <a:latin typeface="+mj-ea"/>
              <a:ea typeface="+mj-ea"/>
              <a:cs typeface="마루 부리OTF 굵은"/>
            </a:endParaRPr>
          </a:p>
        </p:txBody>
      </p:sp>
    </p:spTree>
    <p:extLst>
      <p:ext uri="{BB962C8B-B14F-4D97-AF65-F5344CB8AC3E}">
        <p14:creationId xmlns:p14="http://schemas.microsoft.com/office/powerpoint/2010/main" val="313245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사용자 지정 15">
      <a:dk1>
        <a:sysClr val="windowText" lastClr="000000"/>
      </a:dk1>
      <a:lt1>
        <a:sysClr val="window" lastClr="FFFFFF"/>
      </a:lt1>
      <a:dk2>
        <a:srgbClr val="34464A"/>
      </a:dk2>
      <a:lt2>
        <a:srgbClr val="F2F8F5"/>
      </a:lt2>
      <a:accent1>
        <a:srgbClr val="4BA47B"/>
      </a:accent1>
      <a:accent2>
        <a:srgbClr val="F4C15A"/>
      </a:accent2>
      <a:accent3>
        <a:srgbClr val="E8EB79"/>
      </a:accent3>
      <a:accent4>
        <a:srgbClr val="A5A5A5"/>
      </a:accent4>
      <a:accent5>
        <a:srgbClr val="DBDBDB"/>
      </a:accent5>
      <a:accent6>
        <a:srgbClr val="E9E9E9"/>
      </a:accent6>
      <a:hlink>
        <a:srgbClr val="4BA47B"/>
      </a:hlink>
      <a:folHlink>
        <a:srgbClr val="7F7F7F"/>
      </a:folHlink>
    </a:clrScheme>
    <a:fontScheme name="사용자 지정 1">
      <a:majorFont>
        <a:latin typeface="Pretendard SemiBold"/>
        <a:ea typeface="Pretendard SemiBold"/>
        <a:cs typeface=""/>
      </a:majorFont>
      <a:minorFont>
        <a:latin typeface="Pretendard"/>
        <a:ea typeface="Pretendar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10905</TotalTime>
  <Words>1734</Words>
  <Application>Microsoft Office PowerPoint</Application>
  <PresentationFormat>와이드스크린</PresentationFormat>
  <Paragraphs>490</Paragraphs>
  <Slides>17</Slides>
  <Notes>4</Notes>
  <HiddenSlides>0</HiddenSlides>
  <MMClips>0</MMClips>
  <ScaleCrop>false</ScaleCrop>
  <HeadingPairs>
    <vt:vector size="8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5" baseType="lpstr">
      <vt:lpstr>Arial</vt:lpstr>
      <vt:lpstr>Calibri</vt:lpstr>
      <vt:lpstr>나눔바른펜</vt:lpstr>
      <vt:lpstr>Pretendard</vt:lpstr>
      <vt:lpstr>Pretendard SemiBold</vt:lpstr>
      <vt:lpstr>맑은 고딕</vt:lpstr>
      <vt:lpstr>Office 테마</vt:lpstr>
      <vt:lpstr>포장기 셸 개체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FDA Drug Inspection 심사결과 및 진행상황  </vt:lpstr>
      <vt:lpstr>PowerPoint 프레젠테이션</vt:lpstr>
      <vt:lpstr>PowerPoint 프레젠테이션</vt:lpstr>
      <vt:lpstr>PowerPoint 프레젠테이션</vt:lpstr>
      <vt:lpstr>PowerPoint 프레젠테이션</vt:lpstr>
      <vt:lpstr>Q &amp; A</vt:lpstr>
      <vt:lpstr>감사합니다.</vt:lpstr>
    </vt:vector>
  </TitlesOfParts>
  <Manager>예스폼 디자인팀</Manager>
  <Company>(주)예스폼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예스폼 파워포인트</dc:title>
  <dc:subject>파워포인트 템플릿, 파워포인트 배경, PPT 템플릿, 프리젠테이션, 다이어그램, 차트</dc:subject>
  <dc:creator>YESFORM by BR.YOON</dc:creator>
  <cp:keywords>PPT, PPT Templates, Presentation, Diagram, Chart, Yesform, Google slides, Keynote, 예스폼, 배경PPT;</cp:keywords>
  <dc:description>본 문서의 저작권은 예스폼(YESFORM)에 있으며 무단 복제 배포시 법적인 제재를 받을 수 있습니다.</dc:description>
  <cp:lastModifiedBy>김효진</cp:lastModifiedBy>
  <cp:revision>22</cp:revision>
  <cp:lastPrinted>2024-06-03T23:48:26Z</cp:lastPrinted>
  <dcterms:created xsi:type="dcterms:W3CDTF">2023-11-09T10:55:36Z</dcterms:created>
  <dcterms:modified xsi:type="dcterms:W3CDTF">2024-06-03T23:52:26Z</dcterms:modified>
  <cp:category>http://powerpoint.yesform.com/</cp:category>
</cp:coreProperties>
</file>